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0" r:id="rId1"/>
  </p:sldMasterIdLst>
  <p:notesMasterIdLst>
    <p:notesMasterId r:id="rId16"/>
  </p:notesMasterIdLst>
  <p:sldIdLst>
    <p:sldId id="256" r:id="rId2"/>
    <p:sldId id="257" r:id="rId3"/>
    <p:sldId id="259" r:id="rId4"/>
    <p:sldId id="260" r:id="rId5"/>
    <p:sldId id="261" r:id="rId6"/>
    <p:sldId id="262" r:id="rId7"/>
    <p:sldId id="263" r:id="rId8"/>
    <p:sldId id="265" r:id="rId9"/>
    <p:sldId id="271" r:id="rId10"/>
    <p:sldId id="264" r:id="rId11"/>
    <p:sldId id="273" r:id="rId12"/>
    <p:sldId id="267" r:id="rId13"/>
    <p:sldId id="269" r:id="rId14"/>
    <p:sldId id="270" r:id="rId15"/>
  </p:sldIdLst>
  <p:sldSz cx="9144000" cy="5143500" type="screen16x9"/>
  <p:notesSz cx="6858000" cy="9144000"/>
  <p:embeddedFontLst>
    <p:embeddedFont>
      <p:font typeface="Algerian" panose="04020705040A02060702" pitchFamily="82" charset="0"/>
      <p:regular r:id="rId17"/>
    </p:embeddedFont>
    <p:embeddedFont>
      <p:font typeface="Arial Rounded MT Bold" panose="020F0704030504030204" pitchFamily="34" charset="0"/>
      <p:regular r:id="rId18"/>
    </p:embeddedFont>
    <p:embeddedFont>
      <p:font typeface="Fira Sans Condensed" panose="020B0503050000020004" pitchFamily="34" charset="0"/>
      <p:regular r:id="rId19"/>
      <p:bold r:id="rId20"/>
      <p:italic r:id="rId21"/>
      <p:boldItalic r:id="rId22"/>
    </p:embeddedFont>
    <p:embeddedFont>
      <p:font typeface="Fira Sans Condensed Light" panose="020B0403050000020004" pitchFamily="34" charset="0"/>
      <p:regular r:id="rId23"/>
      <p:italic r:id="rId24"/>
    </p:embeddedFont>
    <p:embeddedFont>
      <p:font typeface="Proxima Nova Semibold" panose="020B0604020202020204" charset="0"/>
      <p:regular r:id="rId25"/>
      <p:bold r:id="rId26"/>
      <p:boldItalic r:id="rId27"/>
    </p:embeddedFont>
    <p:embeddedFont>
      <p:font typeface="Rajdhani" panose="020B0604020202020204" charset="0"/>
      <p:regular r:id="rId28"/>
      <p:bold r:id="rId29"/>
    </p:embeddedFont>
    <p:embeddedFont>
      <p:font typeface="Roboto Condensed Light" panose="02000000000000000000" pitchFamily="2" charset="0"/>
      <p:regular r:id="rId30"/>
      <p:italic r:id="rId31"/>
    </p:embeddedFont>
    <p:embeddedFont>
      <p:font typeface="Trade Gothic Inline" panose="020B0504030203020204" pitchFamily="3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85265A-C456-4B38-8F7B-C1B3D3EC8D82}">
  <a:tblStyle styleId="{D385265A-C456-4B38-8F7B-C1B3D3EC8D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5388" autoAdjust="0"/>
  </p:normalViewPr>
  <p:slideViewPr>
    <p:cSldViewPr snapToGrid="0">
      <p:cViewPr varScale="1">
        <p:scale>
          <a:sx n="112" d="100"/>
          <a:sy n="112" d="100"/>
        </p:scale>
        <p:origin x="648" y="77"/>
      </p:cViewPr>
      <p:guideLst>
        <p:guide orient="horz" pos="62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6bcecd75a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6bcecd75a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6bcecd75ae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6bcecd75a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6bcecd75a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bcecd75a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8a87eb8680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8a87eb8680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8a87eb8680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8a87eb868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8a87eb8680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8a87eb8680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6bcecd75a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6bcecd75a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6bcecd75a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6bcecd75a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6bcecd75a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6bcecd75a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0" name="Google Shape;10;p2"/>
          <p:cNvSpPr txBox="1">
            <a:spLocks noGrp="1"/>
          </p:cNvSpPr>
          <p:nvPr>
            <p:ph type="ctrTitle"/>
          </p:nvPr>
        </p:nvSpPr>
        <p:spPr>
          <a:xfrm>
            <a:off x="4139149" y="928938"/>
            <a:ext cx="4291500" cy="2961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139125" y="3848863"/>
            <a:ext cx="42915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pic>
        <p:nvPicPr>
          <p:cNvPr id="45" name="Google Shape;45;p11"/>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6" name="Google Shape;46;p11"/>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Font typeface="Fira Sans Condensed"/>
              <a:buChar char="●"/>
              <a:defRPr sz="1400">
                <a:latin typeface="Fira Sans Condensed"/>
                <a:ea typeface="Fira Sans Condensed"/>
                <a:cs typeface="Fira Sans Condensed"/>
                <a:sym typeface="Fira Sans Condensed"/>
              </a:defRPr>
            </a:lvl1pPr>
            <a:lvl2pPr marL="914400" lvl="1"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2pPr>
            <a:lvl3pPr marL="1371600" lvl="2"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3pPr>
            <a:lvl4pPr marL="1828800" lvl="3"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4pPr>
            <a:lvl5pPr marL="2286000" lvl="4"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5pPr>
            <a:lvl6pPr marL="2743200" lvl="5"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6pPr>
            <a:lvl7pPr marL="3200400" lvl="6"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7pPr>
            <a:lvl8pPr marL="3657600" lvl="7"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8pPr>
            <a:lvl9pPr marL="4114800" lvl="8"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4" name="Google Shape;14;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7" name="Google Shape;17;p4"/>
          <p:cNvSpPr txBox="1">
            <a:spLocks noGrp="1"/>
          </p:cNvSpPr>
          <p:nvPr>
            <p:ph type="body" idx="1"/>
          </p:nvPr>
        </p:nvSpPr>
        <p:spPr>
          <a:xfrm>
            <a:off x="1115100" y="1152475"/>
            <a:ext cx="6913800" cy="3456000"/>
          </a:xfrm>
          <a:prstGeom prst="rect">
            <a:avLst/>
          </a:prstGeom>
          <a:solidFill>
            <a:schemeClr val="dk1">
              <a:alpha val="56699"/>
            </a:schemeClr>
          </a:solidFill>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191919"/>
              </a:buClr>
              <a:buSzPts val="1400"/>
              <a:buFont typeface="Anaheim"/>
              <a:buChar char="●"/>
              <a:defRPr sz="1400">
                <a:solidFill>
                  <a:srgbClr val="F3F3F3"/>
                </a:solidFill>
                <a:latin typeface="Fira Sans Condensed"/>
                <a:ea typeface="Fira Sans Condensed"/>
                <a:cs typeface="Fira Sans Condensed"/>
                <a:sym typeface="Fira Sans Condensed"/>
              </a:defRPr>
            </a:lvl1pPr>
            <a:lvl2pPr marL="914400" lvl="1" indent="-317500">
              <a:spcBef>
                <a:spcPts val="0"/>
              </a:spcBef>
              <a:spcAft>
                <a:spcPts val="0"/>
              </a:spcAft>
              <a:buClr>
                <a:srgbClr val="191919"/>
              </a:buClr>
              <a:buSzPts val="1400"/>
              <a:buFont typeface="Roboto Condensed Light"/>
              <a:buChar char="○"/>
              <a:defRPr sz="1400">
                <a:latin typeface="Fira Sans Condensed"/>
                <a:ea typeface="Fira Sans Condensed"/>
                <a:cs typeface="Fira Sans Condensed"/>
                <a:sym typeface="Fira Sans Condensed"/>
              </a:defRPr>
            </a:lvl2pPr>
            <a:lvl3pPr marL="1371600" lvl="2" indent="-317500">
              <a:spcBef>
                <a:spcPts val="0"/>
              </a:spcBef>
              <a:spcAft>
                <a:spcPts val="0"/>
              </a:spcAft>
              <a:buClr>
                <a:srgbClr val="191919"/>
              </a:buClr>
              <a:buSzPts val="1400"/>
              <a:buFont typeface="Roboto Condensed Light"/>
              <a:buChar char="■"/>
              <a:defRPr sz="1200"/>
            </a:lvl3pPr>
            <a:lvl4pPr marL="1828800" lvl="3" indent="-317500">
              <a:spcBef>
                <a:spcPts val="0"/>
              </a:spcBef>
              <a:spcAft>
                <a:spcPts val="0"/>
              </a:spcAft>
              <a:buClr>
                <a:srgbClr val="191919"/>
              </a:buClr>
              <a:buSzPts val="1400"/>
              <a:buFont typeface="Roboto Condensed Light"/>
              <a:buChar char="●"/>
              <a:defRPr sz="1200"/>
            </a:lvl4pPr>
            <a:lvl5pPr marL="2286000" lvl="4" indent="-317500">
              <a:spcBef>
                <a:spcPts val="0"/>
              </a:spcBef>
              <a:spcAft>
                <a:spcPts val="0"/>
              </a:spcAft>
              <a:buClr>
                <a:srgbClr val="191919"/>
              </a:buClr>
              <a:buSzPts val="1400"/>
              <a:buFont typeface="Roboto Condensed Light"/>
              <a:buChar char="○"/>
              <a:defRPr sz="1200"/>
            </a:lvl5pPr>
            <a:lvl6pPr marL="2743200" lvl="5" indent="-317500">
              <a:spcBef>
                <a:spcPts val="0"/>
              </a:spcBef>
              <a:spcAft>
                <a:spcPts val="0"/>
              </a:spcAft>
              <a:buClr>
                <a:srgbClr val="191919"/>
              </a:buClr>
              <a:buSzPts val="1400"/>
              <a:buFont typeface="Roboto Condensed Light"/>
              <a:buChar char="■"/>
              <a:defRPr sz="1200"/>
            </a:lvl6pPr>
            <a:lvl7pPr marL="3200400" lvl="6" indent="-317500">
              <a:spcBef>
                <a:spcPts val="0"/>
              </a:spcBef>
              <a:spcAft>
                <a:spcPts val="0"/>
              </a:spcAft>
              <a:buClr>
                <a:srgbClr val="191919"/>
              </a:buClr>
              <a:buSzPts val="1400"/>
              <a:buFont typeface="Roboto Condensed Light"/>
              <a:buChar char="●"/>
              <a:defRPr sz="1200"/>
            </a:lvl7pPr>
            <a:lvl8pPr marL="3657600" lvl="7" indent="-317500">
              <a:spcBef>
                <a:spcPts val="0"/>
              </a:spcBef>
              <a:spcAft>
                <a:spcPts val="0"/>
              </a:spcAft>
              <a:buClr>
                <a:srgbClr val="191919"/>
              </a:buClr>
              <a:buSzPts val="1400"/>
              <a:buFont typeface="Roboto Condensed Light"/>
              <a:buChar char="○"/>
              <a:defRPr sz="1200"/>
            </a:lvl8pPr>
            <a:lvl9pPr marL="4114800" lvl="8" indent="-317500">
              <a:spcBef>
                <a:spcPts val="0"/>
              </a:spcBef>
              <a:spcAft>
                <a:spcPts val="0"/>
              </a:spcAft>
              <a:buClr>
                <a:srgbClr val="191919"/>
              </a:buClr>
              <a:buSzPts val="1400"/>
              <a:buFont typeface="Roboto Condensed Light"/>
              <a:buChar char="■"/>
              <a:defRPr sz="1200"/>
            </a:lvl9pPr>
          </a:lstStyle>
          <a:p>
            <a:endParaRPr/>
          </a:p>
        </p:txBody>
      </p:sp>
      <p:sp>
        <p:nvSpPr>
          <p:cNvPr id="18" name="Google Shape;18;p4"/>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1" name="Google Shape;21;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2" name="Google Shape;22;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3" name="Google Shape;23;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4" name="Google Shape;24;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5" name="Google Shape;25;p5"/>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8" name="Google Shape;28;p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29"/>
        <p:cNvGrpSpPr/>
        <p:nvPr/>
      </p:nvGrpSpPr>
      <p:grpSpPr>
        <a:xfrm>
          <a:off x="0" y="0"/>
          <a:ext cx="0" cy="0"/>
          <a:chOff x="0" y="0"/>
          <a:chExt cx="0" cy="0"/>
        </a:xfrm>
      </p:grpSpPr>
      <p:pic>
        <p:nvPicPr>
          <p:cNvPr id="30" name="Google Shape;30;p7"/>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1" name="Google Shape;31;p7"/>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9pPr>
          </a:lstStyle>
          <a:p>
            <a:endParaRPr/>
          </a:p>
        </p:txBody>
      </p:sp>
      <p:sp>
        <p:nvSpPr>
          <p:cNvPr id="32" name="Google Shape;32;p7"/>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3"/>
        <p:cNvGrpSpPr/>
        <p:nvPr/>
      </p:nvGrpSpPr>
      <p:grpSpPr>
        <a:xfrm>
          <a:off x="0" y="0"/>
          <a:ext cx="0" cy="0"/>
          <a:chOff x="0" y="0"/>
          <a:chExt cx="0" cy="0"/>
        </a:xfrm>
      </p:grpSpPr>
      <p:pic>
        <p:nvPicPr>
          <p:cNvPr id="34" name="Google Shape;34;p8"/>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5" name="Google Shape;35;p8"/>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36"/>
        <p:cNvGrpSpPr/>
        <p:nvPr/>
      </p:nvGrpSpPr>
      <p:grpSpPr>
        <a:xfrm>
          <a:off x="0" y="0"/>
          <a:ext cx="0" cy="0"/>
          <a:chOff x="0" y="0"/>
          <a:chExt cx="0" cy="0"/>
        </a:xfrm>
      </p:grpSpPr>
      <p:pic>
        <p:nvPicPr>
          <p:cNvPr id="37" name="Google Shape;37;p9"/>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8" name="Google Shape;38;p9"/>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1"/>
        <p:cNvGrpSpPr/>
        <p:nvPr/>
      </p:nvGrpSpPr>
      <p:grpSpPr>
        <a:xfrm>
          <a:off x="0" y="0"/>
          <a:ext cx="0" cy="0"/>
          <a:chOff x="0" y="0"/>
          <a:chExt cx="0" cy="0"/>
        </a:xfrm>
      </p:grpSpPr>
      <p:pic>
        <p:nvPicPr>
          <p:cNvPr id="42" name="Google Shape;42;p10"/>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3" name="Google Shape;43;p10"/>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2880">
          <p15:clr>
            <a:srgbClr val="EA4335"/>
          </p15:clr>
        </p15:guide>
        <p15:guide id="3" pos="5311">
          <p15:clr>
            <a:srgbClr val="EA4335"/>
          </p15:clr>
        </p15:guide>
        <p15:guide id="4" orient="horz" pos="340">
          <p15:clr>
            <a:srgbClr val="EA4335"/>
          </p15:clr>
        </p15:guide>
        <p15:guide id="5" orient="horz" pos="2903">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3685103" y="1058192"/>
            <a:ext cx="5357813" cy="1863606"/>
          </a:xfrm>
          <a:prstGeom prst="rect">
            <a:avLst/>
          </a:prstGeom>
        </p:spPr>
        <p:txBody>
          <a:bodyPr spcFirstLastPara="1" wrap="square" lIns="91425" tIns="91425" rIns="91425" bIns="91425" anchor="b" anchorCtr="0">
            <a:noAutofit/>
          </a:bodyPr>
          <a:lstStyle/>
          <a:p>
            <a:r>
              <a:rPr lang="en-US" sz="3200" dirty="0">
                <a:solidFill>
                  <a:schemeClr val="accent2">
                    <a:lumMod val="20000"/>
                    <a:lumOff val="80000"/>
                  </a:schemeClr>
                </a:solidFill>
                <a:latin typeface="Algerian" panose="04020705040A02060702" pitchFamily="82" charset="0"/>
              </a:rPr>
              <a:t>VIRTUAL</a:t>
            </a:r>
            <a:br>
              <a:rPr lang="en-US" sz="3200" dirty="0">
                <a:solidFill>
                  <a:schemeClr val="accent2">
                    <a:lumMod val="20000"/>
                    <a:lumOff val="80000"/>
                  </a:schemeClr>
                </a:solidFill>
                <a:latin typeface="Algerian" panose="04020705040A02060702" pitchFamily="82" charset="0"/>
              </a:rPr>
            </a:br>
            <a:r>
              <a:rPr lang="en-US" sz="3200" dirty="0">
                <a:solidFill>
                  <a:schemeClr val="accent2">
                    <a:lumMod val="20000"/>
                    <a:lumOff val="80000"/>
                  </a:schemeClr>
                </a:solidFill>
                <a:latin typeface="Algerian" panose="04020705040A02060702" pitchFamily="82" charset="0"/>
              </a:rPr>
              <a:t>    DESKTOP </a:t>
            </a:r>
            <a:br>
              <a:rPr lang="en-US" sz="3200" dirty="0">
                <a:solidFill>
                  <a:schemeClr val="accent2">
                    <a:lumMod val="20000"/>
                    <a:lumOff val="80000"/>
                  </a:schemeClr>
                </a:solidFill>
                <a:latin typeface="Algerian" panose="04020705040A02060702" pitchFamily="82" charset="0"/>
              </a:rPr>
            </a:br>
            <a:r>
              <a:rPr lang="en-US" sz="3200" dirty="0">
                <a:solidFill>
                  <a:schemeClr val="accent2">
                    <a:lumMod val="20000"/>
                    <a:lumOff val="80000"/>
                  </a:schemeClr>
                </a:solidFill>
                <a:latin typeface="Algerian" panose="04020705040A02060702" pitchFamily="82" charset="0"/>
              </a:rPr>
              <a:t>        ASSISTANT</a:t>
            </a:r>
            <a:endParaRPr sz="3200" dirty="0"/>
          </a:p>
        </p:txBody>
      </p:sp>
      <p:pic>
        <p:nvPicPr>
          <p:cNvPr id="59" name="Google Shape;59;p15"/>
          <p:cNvPicPr preferRelativeResize="0"/>
          <p:nvPr/>
        </p:nvPicPr>
        <p:blipFill rotWithShape="1">
          <a:blip r:embed="rId4">
            <a:alphaModFix/>
          </a:blip>
          <a:srcRect l="25302" r="25297"/>
          <a:stretch/>
        </p:blipFill>
        <p:spPr>
          <a:xfrm>
            <a:off x="308111" y="1253894"/>
            <a:ext cx="3049450" cy="3378994"/>
          </a:xfrm>
          <a:prstGeom prst="rect">
            <a:avLst/>
          </a:prstGeom>
          <a:noFill/>
          <a:ln>
            <a:noFill/>
          </a:ln>
        </p:spPr>
      </p:pic>
      <p:sp>
        <p:nvSpPr>
          <p:cNvPr id="7" name="TextBox 6">
            <a:extLst>
              <a:ext uri="{FF2B5EF4-FFF2-40B4-BE49-F238E27FC236}">
                <a16:creationId xmlns:a16="http://schemas.microsoft.com/office/drawing/2014/main" id="{BBBFB501-DE69-A3DB-78B5-EB8526D233A7}"/>
              </a:ext>
            </a:extLst>
          </p:cNvPr>
          <p:cNvSpPr txBox="1"/>
          <p:nvPr/>
        </p:nvSpPr>
        <p:spPr>
          <a:xfrm>
            <a:off x="1776541" y="133313"/>
            <a:ext cx="6505318" cy="307777"/>
          </a:xfrm>
          <a:prstGeom prst="rect">
            <a:avLst/>
          </a:prstGeom>
          <a:noFill/>
        </p:spPr>
        <p:txBody>
          <a:bodyPr wrap="square" rtlCol="0">
            <a:spAutoFit/>
          </a:bodyPr>
          <a:lstStyle/>
          <a:p>
            <a:endParaRPr lang="en-IN" dirty="0"/>
          </a:p>
        </p:txBody>
      </p:sp>
      <p:sp>
        <p:nvSpPr>
          <p:cNvPr id="39" name="TextBox 38">
            <a:extLst>
              <a:ext uri="{FF2B5EF4-FFF2-40B4-BE49-F238E27FC236}">
                <a16:creationId xmlns:a16="http://schemas.microsoft.com/office/drawing/2014/main" id="{22FAB969-436E-E86A-5560-D7046E237713}"/>
              </a:ext>
            </a:extLst>
          </p:cNvPr>
          <p:cNvSpPr txBox="1"/>
          <p:nvPr/>
        </p:nvSpPr>
        <p:spPr>
          <a:xfrm>
            <a:off x="6013374" y="3108013"/>
            <a:ext cx="2696422" cy="738664"/>
          </a:xfrm>
          <a:prstGeom prst="rect">
            <a:avLst/>
          </a:prstGeom>
          <a:noFill/>
        </p:spPr>
        <p:txBody>
          <a:bodyPr wrap="square">
            <a:spAutoFit/>
          </a:bodyPr>
          <a:lstStyle/>
          <a:p>
            <a:r>
              <a:rPr lang="en-US" u="sng" dirty="0">
                <a:solidFill>
                  <a:schemeClr val="accent4"/>
                </a:solidFill>
                <a:latin typeface="Trade Gothic Inline" panose="020F0502020204030204" pitchFamily="34" charset="0"/>
              </a:rPr>
              <a:t>Mini project</a:t>
            </a:r>
          </a:p>
          <a:p>
            <a:endParaRPr lang="en-US" dirty="0">
              <a:solidFill>
                <a:schemeClr val="tx1"/>
              </a:solidFill>
              <a:latin typeface="Trade Gothic Inline" panose="020F0502020204030204" pitchFamily="34" charset="0"/>
            </a:endParaRPr>
          </a:p>
          <a:p>
            <a:endParaRPr lang="en-US" dirty="0">
              <a:solidFill>
                <a:schemeClr val="tx1"/>
              </a:solidFill>
              <a:latin typeface="Trade Gothic Inline"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ppt_x"/>
                                          </p:val>
                                        </p:tav>
                                        <p:tav tm="100000">
                                          <p:val>
                                            <p:strVal val="#ppt_x"/>
                                          </p:val>
                                        </p:tav>
                                      </p:tavLst>
                                    </p:anim>
                                    <p:anim calcmode="lin" valueType="num">
                                      <p:cBhvr additive="base">
                                        <p:cTn id="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wipe(down)">
                                      <p:cBhvr>
                                        <p:cTn id="13" dur="580">
                                          <p:stCondLst>
                                            <p:cond delay="0"/>
                                          </p:stCondLst>
                                        </p:cTn>
                                        <p:tgtEl>
                                          <p:spTgt spid="57"/>
                                        </p:tgtEl>
                                      </p:cBhvr>
                                    </p:animEffect>
                                    <p:anim calcmode="lin" valueType="num">
                                      <p:cBhvr>
                                        <p:cTn id="14" dur="1822"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7"/>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7"/>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7"/>
                                        </p:tgtEl>
                                        <p:attrNameLst>
                                          <p:attrName>ppt_y</p:attrName>
                                        </p:attrNameLst>
                                      </p:cBhvr>
                                      <p:tavLst>
                                        <p:tav tm="0" fmla="#ppt_y-sin(pi*$)/81">
                                          <p:val>
                                            <p:fltVal val="0"/>
                                          </p:val>
                                        </p:tav>
                                        <p:tav tm="100000">
                                          <p:val>
                                            <p:fltVal val="1"/>
                                          </p:val>
                                        </p:tav>
                                      </p:tavLst>
                                    </p:anim>
                                    <p:animScale>
                                      <p:cBhvr>
                                        <p:cTn id="19" dur="26">
                                          <p:stCondLst>
                                            <p:cond delay="650"/>
                                          </p:stCondLst>
                                        </p:cTn>
                                        <p:tgtEl>
                                          <p:spTgt spid="57"/>
                                        </p:tgtEl>
                                      </p:cBhvr>
                                      <p:to x="100000" y="60000"/>
                                    </p:animScale>
                                    <p:animScale>
                                      <p:cBhvr>
                                        <p:cTn id="20" dur="166" decel="50000">
                                          <p:stCondLst>
                                            <p:cond delay="676"/>
                                          </p:stCondLst>
                                        </p:cTn>
                                        <p:tgtEl>
                                          <p:spTgt spid="57"/>
                                        </p:tgtEl>
                                      </p:cBhvr>
                                      <p:to x="100000" y="100000"/>
                                    </p:animScale>
                                    <p:animScale>
                                      <p:cBhvr>
                                        <p:cTn id="21" dur="26">
                                          <p:stCondLst>
                                            <p:cond delay="1312"/>
                                          </p:stCondLst>
                                        </p:cTn>
                                        <p:tgtEl>
                                          <p:spTgt spid="57"/>
                                        </p:tgtEl>
                                      </p:cBhvr>
                                      <p:to x="100000" y="80000"/>
                                    </p:animScale>
                                    <p:animScale>
                                      <p:cBhvr>
                                        <p:cTn id="22" dur="166" decel="50000">
                                          <p:stCondLst>
                                            <p:cond delay="1338"/>
                                          </p:stCondLst>
                                        </p:cTn>
                                        <p:tgtEl>
                                          <p:spTgt spid="57"/>
                                        </p:tgtEl>
                                      </p:cBhvr>
                                      <p:to x="100000" y="100000"/>
                                    </p:animScale>
                                    <p:animScale>
                                      <p:cBhvr>
                                        <p:cTn id="23" dur="26">
                                          <p:stCondLst>
                                            <p:cond delay="1642"/>
                                          </p:stCondLst>
                                        </p:cTn>
                                        <p:tgtEl>
                                          <p:spTgt spid="57"/>
                                        </p:tgtEl>
                                      </p:cBhvr>
                                      <p:to x="100000" y="90000"/>
                                    </p:animScale>
                                    <p:animScale>
                                      <p:cBhvr>
                                        <p:cTn id="24" dur="166" decel="50000">
                                          <p:stCondLst>
                                            <p:cond delay="1668"/>
                                          </p:stCondLst>
                                        </p:cTn>
                                        <p:tgtEl>
                                          <p:spTgt spid="57"/>
                                        </p:tgtEl>
                                      </p:cBhvr>
                                      <p:to x="100000" y="100000"/>
                                    </p:animScale>
                                    <p:animScale>
                                      <p:cBhvr>
                                        <p:cTn id="25" dur="26">
                                          <p:stCondLst>
                                            <p:cond delay="1808"/>
                                          </p:stCondLst>
                                        </p:cTn>
                                        <p:tgtEl>
                                          <p:spTgt spid="57"/>
                                        </p:tgtEl>
                                      </p:cBhvr>
                                      <p:to x="100000" y="95000"/>
                                    </p:animScale>
                                    <p:animScale>
                                      <p:cBhvr>
                                        <p:cTn id="26" dur="166" decel="50000">
                                          <p:stCondLst>
                                            <p:cond delay="1834"/>
                                          </p:stCondLst>
                                        </p:cTn>
                                        <p:tgtEl>
                                          <p:spTgt spid="5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3"/>
          <p:cNvSpPr txBox="1">
            <a:spLocks noGrp="1"/>
          </p:cNvSpPr>
          <p:nvPr>
            <p:ph type="title"/>
          </p:nvPr>
        </p:nvSpPr>
        <p:spPr>
          <a:xfrm>
            <a:off x="555794" y="3680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Proxima Nova Semibold" panose="020B0604020202020204" charset="0"/>
              </a:rPr>
              <a:t>IMAGE</a:t>
            </a:r>
            <a:endParaRPr dirty="0">
              <a:latin typeface="Proxima Nova Semibold" panose="020B0604020202020204" charset="0"/>
            </a:endParaRPr>
          </a:p>
        </p:txBody>
      </p:sp>
      <p:pic>
        <p:nvPicPr>
          <p:cNvPr id="2" name="Content Placeholder 3">
            <a:extLst>
              <a:ext uri="{FF2B5EF4-FFF2-40B4-BE49-F238E27FC236}">
                <a16:creationId xmlns:a16="http://schemas.microsoft.com/office/drawing/2014/main" id="{B3018BCF-2B5F-BEBD-2D05-9C076FD50E7F}"/>
              </a:ext>
            </a:extLst>
          </p:cNvPr>
          <p:cNvPicPr>
            <a:picLocks noChangeAspect="1"/>
          </p:cNvPicPr>
          <p:nvPr/>
        </p:nvPicPr>
        <p:blipFill>
          <a:blip r:embed="rId3"/>
          <a:stretch>
            <a:fillRect/>
          </a:stretch>
        </p:blipFill>
        <p:spPr>
          <a:xfrm>
            <a:off x="820055" y="1172464"/>
            <a:ext cx="7503890" cy="3277616"/>
          </a:xfrm>
          <a:prstGeom prst="rect">
            <a:avLst/>
          </a:prstGeom>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694860-BBB1-802A-0EE3-91349C2B8EB1}"/>
              </a:ext>
            </a:extLst>
          </p:cNvPr>
          <p:cNvSpPr txBox="1"/>
          <p:nvPr/>
        </p:nvSpPr>
        <p:spPr>
          <a:xfrm>
            <a:off x="715804" y="249853"/>
            <a:ext cx="7529512" cy="4893647"/>
          </a:xfrm>
          <a:prstGeom prst="rect">
            <a:avLst/>
          </a:prstGeom>
          <a:noFill/>
        </p:spPr>
        <p:txBody>
          <a:bodyPr wrap="square">
            <a:spAutoFit/>
          </a:bodyPr>
          <a:lstStyle/>
          <a:p>
            <a:r>
              <a:rPr lang="en-IN" sz="2400" b="1" i="0" u="sng" dirty="0">
                <a:solidFill>
                  <a:schemeClr val="tx2"/>
                </a:solidFill>
                <a:effectLst/>
                <a:latin typeface="Times New Roman" panose="02020603050405020304" pitchFamily="18" charset="0"/>
                <a:cs typeface="Times New Roman" panose="02020603050405020304" pitchFamily="18" charset="0"/>
              </a:rPr>
              <a:t>Limitations:</a:t>
            </a:r>
          </a:p>
          <a:p>
            <a:endParaRPr lang="en-IN" sz="1600" dirty="0">
              <a:solidFill>
                <a:schemeClr val="tx2"/>
              </a:solidFill>
              <a:latin typeface="Times New Roman" panose="02020603050405020304" pitchFamily="18" charset="0"/>
              <a:cs typeface="Times New Roman" panose="02020603050405020304" pitchFamily="18" charset="0"/>
            </a:endParaRPr>
          </a:p>
          <a:p>
            <a:pPr marL="342900" indent="-342900">
              <a:buClr>
                <a:schemeClr val="tx2"/>
              </a:buClr>
              <a:buFont typeface="+mj-lt"/>
              <a:buAutoNum type="arabicPeriod"/>
            </a:pPr>
            <a:r>
              <a:rPr lang="en-US" sz="1600" b="1" i="0" dirty="0">
                <a:solidFill>
                  <a:schemeClr val="tx2"/>
                </a:solidFill>
                <a:effectLst/>
                <a:latin typeface="Times New Roman" panose="02020603050405020304" pitchFamily="18" charset="0"/>
                <a:cs typeface="Times New Roman" panose="02020603050405020304" pitchFamily="18" charset="0"/>
              </a:rPr>
              <a:t>Dependency on Internet Connectivity:</a:t>
            </a:r>
            <a:r>
              <a:rPr lang="en-US" sz="1600" b="0" i="0" dirty="0">
                <a:solidFill>
                  <a:schemeClr val="tx2"/>
                </a:solidFill>
                <a:effectLst/>
                <a:latin typeface="Times New Roman" panose="02020603050405020304" pitchFamily="18" charset="0"/>
                <a:cs typeface="Times New Roman" panose="02020603050405020304" pitchFamily="18" charset="0"/>
              </a:rPr>
              <a:t> Many virtual assistants rely on internet connectivity for processing and retrieving information. Without a stable internet connection, their functionality can be severely limited.</a:t>
            </a:r>
          </a:p>
          <a:p>
            <a:pPr marL="342900" indent="-342900">
              <a:buClr>
                <a:schemeClr val="tx2"/>
              </a:buClr>
              <a:buFont typeface="+mj-lt"/>
              <a:buAutoNum type="arabicPeriod"/>
            </a:pPr>
            <a:endParaRPr lang="en-IN" sz="1600" dirty="0">
              <a:solidFill>
                <a:schemeClr val="tx2"/>
              </a:solidFill>
              <a:latin typeface="Times New Roman" panose="02020603050405020304" pitchFamily="18" charset="0"/>
              <a:cs typeface="Times New Roman" panose="02020603050405020304" pitchFamily="18" charset="0"/>
            </a:endParaRPr>
          </a:p>
          <a:p>
            <a:pPr marL="342900" indent="-342900">
              <a:buClr>
                <a:schemeClr val="tx2"/>
              </a:buClr>
              <a:buFont typeface="+mj-lt"/>
              <a:buAutoNum type="arabicPeriod"/>
            </a:pPr>
            <a:r>
              <a:rPr lang="en-US" sz="1600" b="1" i="0" dirty="0">
                <a:solidFill>
                  <a:schemeClr val="tx2"/>
                </a:solidFill>
                <a:effectLst/>
                <a:latin typeface="Times New Roman" panose="02020603050405020304" pitchFamily="18" charset="0"/>
                <a:cs typeface="Times New Roman" panose="02020603050405020304" pitchFamily="18" charset="0"/>
              </a:rPr>
              <a:t>Privacy Concerns :</a:t>
            </a:r>
            <a:r>
              <a:rPr lang="en-US" sz="1600" b="0" i="0" dirty="0">
                <a:solidFill>
                  <a:schemeClr val="tx2"/>
                </a:solidFill>
                <a:effectLst/>
                <a:latin typeface="Times New Roman" panose="02020603050405020304" pitchFamily="18" charset="0"/>
                <a:cs typeface="Times New Roman" panose="02020603050405020304" pitchFamily="18" charset="0"/>
              </a:rPr>
              <a:t> Virtual assistants require access to personal data and interactions, raising concerns about data privacy and security. Users must be cautious about sharing sensitive information.</a:t>
            </a:r>
          </a:p>
          <a:p>
            <a:pPr marL="342900" indent="-342900">
              <a:buClr>
                <a:schemeClr val="tx2"/>
              </a:buClr>
              <a:buFont typeface="+mj-lt"/>
              <a:buAutoNum type="arabicPeriod"/>
            </a:pPr>
            <a:endParaRPr lang="en-US" sz="1600" b="0" i="0" dirty="0">
              <a:solidFill>
                <a:schemeClr val="tx2"/>
              </a:solidFill>
              <a:effectLst/>
              <a:latin typeface="Times New Roman" panose="02020603050405020304" pitchFamily="18" charset="0"/>
              <a:cs typeface="Times New Roman" panose="02020603050405020304" pitchFamily="18" charset="0"/>
            </a:endParaRPr>
          </a:p>
          <a:p>
            <a:pPr marL="342900" indent="-342900">
              <a:buClr>
                <a:schemeClr val="tx2"/>
              </a:buClr>
              <a:buFont typeface="+mj-lt"/>
              <a:buAutoNum type="arabicPeriod"/>
            </a:pPr>
            <a:r>
              <a:rPr lang="en-US" sz="1600" b="1" i="0" dirty="0">
                <a:solidFill>
                  <a:schemeClr val="tx2"/>
                </a:solidFill>
                <a:effectLst/>
                <a:latin typeface="Times New Roman" panose="02020603050405020304" pitchFamily="18" charset="0"/>
                <a:cs typeface="Times New Roman" panose="02020603050405020304" pitchFamily="18" charset="0"/>
              </a:rPr>
              <a:t>Limited Multitasking Abilities:</a:t>
            </a:r>
            <a:r>
              <a:rPr lang="en-US" sz="1600" b="0" i="0" dirty="0">
                <a:solidFill>
                  <a:schemeClr val="tx2"/>
                </a:solidFill>
                <a:effectLst/>
                <a:latin typeface="Times New Roman" panose="02020603050405020304" pitchFamily="18" charset="0"/>
                <a:cs typeface="Times New Roman" panose="02020603050405020304" pitchFamily="18" charset="0"/>
              </a:rPr>
              <a:t> While virtual assistants can perform multiple tasks, they might struggle with complex multitasking scenarios or handling multiple tasks simultaneously.</a:t>
            </a:r>
          </a:p>
          <a:p>
            <a:pPr marL="342900" indent="-342900">
              <a:buClr>
                <a:schemeClr val="tx2"/>
              </a:buClr>
              <a:buFont typeface="+mj-lt"/>
              <a:buAutoNum type="arabicPeriod"/>
            </a:pPr>
            <a:endParaRPr lang="en-IN" sz="1600" dirty="0">
              <a:solidFill>
                <a:schemeClr val="tx2"/>
              </a:solidFill>
              <a:latin typeface="Times New Roman" panose="02020603050405020304" pitchFamily="18" charset="0"/>
              <a:cs typeface="Times New Roman" panose="02020603050405020304" pitchFamily="18" charset="0"/>
            </a:endParaRPr>
          </a:p>
          <a:p>
            <a:pPr marL="342900" indent="-342900">
              <a:buClr>
                <a:schemeClr val="tx2"/>
              </a:buClr>
              <a:buFont typeface="+mj-lt"/>
              <a:buAutoNum type="arabicPeriod"/>
            </a:pPr>
            <a:r>
              <a:rPr lang="en-IN" sz="1600" dirty="0">
                <a:solidFill>
                  <a:schemeClr val="tx2"/>
                </a:solidFill>
                <a:latin typeface="Times New Roman" panose="02020603050405020304" pitchFamily="18" charset="0"/>
                <a:cs typeface="Times New Roman" panose="02020603050405020304" pitchFamily="18" charset="0"/>
              </a:rPr>
              <a:t>Though it simplifies many of the user tasks but sometimes it provides fault or incorrect results.</a:t>
            </a:r>
          </a:p>
          <a:p>
            <a:pPr marL="342900" indent="-342900">
              <a:buClr>
                <a:schemeClr val="tx2"/>
              </a:buClr>
              <a:buFont typeface="+mj-lt"/>
              <a:buAutoNum type="arabicPeriod"/>
            </a:pPr>
            <a:endParaRPr lang="en-IN" sz="1600" dirty="0">
              <a:solidFill>
                <a:schemeClr val="tx2"/>
              </a:solidFill>
              <a:latin typeface="Times New Roman" panose="02020603050405020304" pitchFamily="18" charset="0"/>
              <a:cs typeface="Times New Roman" panose="02020603050405020304" pitchFamily="18" charset="0"/>
            </a:endParaRPr>
          </a:p>
          <a:p>
            <a:pPr marL="342900" indent="-342900">
              <a:buClr>
                <a:schemeClr val="tx2"/>
              </a:buClr>
              <a:buFont typeface="+mj-lt"/>
              <a:buAutoNum type="arabicPeriod"/>
            </a:pPr>
            <a:r>
              <a:rPr lang="en-IN" sz="1600" dirty="0">
                <a:solidFill>
                  <a:schemeClr val="tx2"/>
                </a:solidFill>
                <a:latin typeface="Times New Roman" panose="02020603050405020304" pitchFamily="18" charset="0"/>
                <a:cs typeface="Times New Roman" panose="02020603050405020304" pitchFamily="18" charset="0"/>
              </a:rPr>
              <a:t>It also increases response time.</a:t>
            </a:r>
          </a:p>
          <a:p>
            <a:pPr marL="342900" indent="-342900">
              <a:buClr>
                <a:schemeClr val="tx2"/>
              </a:buClr>
              <a:buFont typeface="+mj-lt"/>
              <a:buAutoNum type="arabicPeriod"/>
            </a:pPr>
            <a:endParaRPr lang="en-IN" sz="16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398366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3" name="Title 2">
            <a:extLst>
              <a:ext uri="{FF2B5EF4-FFF2-40B4-BE49-F238E27FC236}">
                <a16:creationId xmlns:a16="http://schemas.microsoft.com/office/drawing/2014/main" id="{7B56DA5B-6E7E-AE0B-588E-6A92BFF83E7B}"/>
              </a:ext>
            </a:extLst>
          </p:cNvPr>
          <p:cNvSpPr>
            <a:spLocks noGrp="1"/>
          </p:cNvSpPr>
          <p:nvPr>
            <p:ph type="title"/>
          </p:nvPr>
        </p:nvSpPr>
        <p:spPr/>
        <p:txBody>
          <a:bodyPr/>
          <a:lstStyle/>
          <a:p>
            <a:r>
              <a:rPr lang="en-IN" dirty="0">
                <a:latin typeface="Proxima Nova Semibold" panose="020B0604020202020204" charset="0"/>
              </a:rPr>
              <a:t>VOICE ASSISTANT GROWTH</a:t>
            </a:r>
          </a:p>
        </p:txBody>
      </p:sp>
      <p:sp>
        <p:nvSpPr>
          <p:cNvPr id="6" name="TextBox 5">
            <a:extLst>
              <a:ext uri="{FF2B5EF4-FFF2-40B4-BE49-F238E27FC236}">
                <a16:creationId xmlns:a16="http://schemas.microsoft.com/office/drawing/2014/main" id="{CB119AFE-3A3C-77C1-626C-978B46AFF7EF}"/>
              </a:ext>
            </a:extLst>
          </p:cNvPr>
          <p:cNvSpPr txBox="1"/>
          <p:nvPr/>
        </p:nvSpPr>
        <p:spPr>
          <a:xfrm>
            <a:off x="2286000" y="2417432"/>
            <a:ext cx="4572000" cy="307777"/>
          </a:xfrm>
          <a:prstGeom prst="rect">
            <a:avLst/>
          </a:prstGeom>
          <a:noFill/>
        </p:spPr>
        <p:txBody>
          <a:bodyPr wrap="square">
            <a:spAutoFit/>
          </a:bodyPr>
          <a:lstStyle/>
          <a:p>
            <a:r>
              <a:rPr lang="en-IN" dirty="0">
                <a:latin typeface="Proxima Nova Semibold" panose="020B0604020202020204" charset="0"/>
              </a:rPr>
              <a:t>PURPOS</a:t>
            </a:r>
            <a:endParaRPr lang="en-IN" dirty="0"/>
          </a:p>
        </p:txBody>
      </p:sp>
      <p:pic>
        <p:nvPicPr>
          <p:cNvPr id="7" name="Content Placeholder 3">
            <a:extLst>
              <a:ext uri="{FF2B5EF4-FFF2-40B4-BE49-F238E27FC236}">
                <a16:creationId xmlns:a16="http://schemas.microsoft.com/office/drawing/2014/main" id="{0EB7E73E-4051-A759-B4D6-7A9AFE4D16F4}"/>
              </a:ext>
            </a:extLst>
          </p:cNvPr>
          <p:cNvPicPr>
            <a:picLocks noChangeAspect="1"/>
          </p:cNvPicPr>
          <p:nvPr/>
        </p:nvPicPr>
        <p:blipFill>
          <a:blip r:embed="rId3"/>
          <a:stretch>
            <a:fillRect/>
          </a:stretch>
        </p:blipFill>
        <p:spPr>
          <a:xfrm>
            <a:off x="1143000" y="1296600"/>
            <a:ext cx="6858000" cy="3307400"/>
          </a:xfrm>
          <a:prstGeom prst="rect">
            <a:avLst/>
          </a:prstGeom>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28"/>
          <p:cNvSpPr txBox="1">
            <a:spLocks noGrp="1"/>
          </p:cNvSpPr>
          <p:nvPr>
            <p:ph type="title"/>
          </p:nvPr>
        </p:nvSpPr>
        <p:spPr>
          <a:xfrm>
            <a:off x="584368" y="49663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Proxima Nova Semibold" panose="020B0604020202020204" charset="0"/>
              </a:rPr>
              <a:t>CONCLUSION</a:t>
            </a:r>
            <a:endParaRPr dirty="0">
              <a:latin typeface="Proxima Nova Semibold" panose="020B0604020202020204" charset="0"/>
            </a:endParaRPr>
          </a:p>
        </p:txBody>
      </p:sp>
      <p:sp>
        <p:nvSpPr>
          <p:cNvPr id="3" name="TextBox 2">
            <a:extLst>
              <a:ext uri="{FF2B5EF4-FFF2-40B4-BE49-F238E27FC236}">
                <a16:creationId xmlns:a16="http://schemas.microsoft.com/office/drawing/2014/main" id="{83ABB13C-D659-30D0-1734-411FD0A4707D}"/>
              </a:ext>
            </a:extLst>
          </p:cNvPr>
          <p:cNvSpPr txBox="1"/>
          <p:nvPr/>
        </p:nvSpPr>
        <p:spPr>
          <a:xfrm>
            <a:off x="957262" y="1448365"/>
            <a:ext cx="7436643" cy="1754326"/>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US" sz="1800" b="0" i="0" dirty="0">
                <a:solidFill>
                  <a:schemeClr val="tx2"/>
                </a:solidFill>
                <a:effectLst/>
                <a:latin typeface="Times New Roman" panose="02020603050405020304" pitchFamily="18" charset="0"/>
                <a:cs typeface="Times New Roman" panose="02020603050405020304" pitchFamily="18" charset="0"/>
              </a:rPr>
              <a:t>The Virtual Desktop Assistant mini project seeks to provide a practical demonstration of how virtual assistants can augment daily computing experiences, improve productivity, and simplify complex tasks. The project's successful implementation will underscore the potential of virtual assistants in enhancing human-computer interaction and contributing to a more efficient digital workspace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29"/>
          <p:cNvSpPr txBox="1">
            <a:spLocks noGrp="1"/>
          </p:cNvSpPr>
          <p:nvPr>
            <p:ph type="title"/>
          </p:nvPr>
        </p:nvSpPr>
        <p:spPr>
          <a:xfrm>
            <a:off x="641518" y="138246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Proxima Nova Semibold" panose="020B0604020202020204" charset="0"/>
              </a:rPr>
              <a:t>THANK YOU</a:t>
            </a:r>
            <a:endParaRPr dirty="0">
              <a:latin typeface="Proxima Nova Semibold" panose="020B0604020202020204" charset="0"/>
            </a:endParaRPr>
          </a:p>
        </p:txBody>
      </p:sp>
      <p:sp>
        <p:nvSpPr>
          <p:cNvPr id="2" name="TextBox 1">
            <a:extLst>
              <a:ext uri="{FF2B5EF4-FFF2-40B4-BE49-F238E27FC236}">
                <a16:creationId xmlns:a16="http://schemas.microsoft.com/office/drawing/2014/main" id="{A5DAB6E0-267C-4DA7-B3D7-F631108684CD}"/>
              </a:ext>
            </a:extLst>
          </p:cNvPr>
          <p:cNvSpPr txBox="1"/>
          <p:nvPr/>
        </p:nvSpPr>
        <p:spPr>
          <a:xfrm>
            <a:off x="164305" y="2738191"/>
            <a:ext cx="1885950" cy="584775"/>
          </a:xfrm>
          <a:prstGeom prst="rect">
            <a:avLst/>
          </a:prstGeom>
          <a:noFill/>
        </p:spPr>
        <p:txBody>
          <a:bodyPr wrap="square" rtlCol="0">
            <a:spAutoFit/>
          </a:bodyPr>
          <a:lstStyle/>
          <a:p>
            <a:pPr algn="ctr"/>
            <a:r>
              <a:rPr lang="en-US" sz="1800" b="1" cap="none" spc="0" dirty="0">
                <a:ln/>
                <a:solidFill>
                  <a:schemeClr val="accent6">
                    <a:lumMod val="75000"/>
                  </a:schemeClr>
                </a:solidFill>
                <a:effectLst/>
                <a:latin typeface="Times New Roman" panose="02020603050405020304" pitchFamily="18" charset="0"/>
                <a:cs typeface="Times New Roman" panose="02020603050405020304" pitchFamily="18" charset="0"/>
              </a:rPr>
              <a:t>GUIDED BY:</a:t>
            </a:r>
          </a:p>
          <a:p>
            <a:pPr algn="ctr"/>
            <a:endParaRPr lang="en-US" sz="1400" b="1" cap="none" spc="0" dirty="0">
              <a:ln/>
              <a:solidFill>
                <a:schemeClr val="accent6">
                  <a:lumMod val="75000"/>
                </a:schemeClr>
              </a:solidFill>
              <a:effectLst/>
            </a:endParaRPr>
          </a:p>
        </p:txBody>
      </p:sp>
      <p:sp>
        <p:nvSpPr>
          <p:cNvPr id="3" name="TextBox 2">
            <a:extLst>
              <a:ext uri="{FF2B5EF4-FFF2-40B4-BE49-F238E27FC236}">
                <a16:creationId xmlns:a16="http://schemas.microsoft.com/office/drawing/2014/main" id="{1DB3E48C-2433-775E-60C3-CC7092C05CE4}"/>
              </a:ext>
            </a:extLst>
          </p:cNvPr>
          <p:cNvSpPr txBox="1"/>
          <p:nvPr/>
        </p:nvSpPr>
        <p:spPr>
          <a:xfrm>
            <a:off x="627073" y="3288631"/>
            <a:ext cx="3271838" cy="1077218"/>
          </a:xfrm>
          <a:prstGeom prst="rect">
            <a:avLst/>
          </a:prstGeom>
          <a:noFill/>
        </p:spPr>
        <p:txBody>
          <a:bodyPr wrap="square" rtlCol="0">
            <a:spAutoFit/>
          </a:bodyPr>
          <a:lstStyle/>
          <a:p>
            <a:pPr defTabSz="914400">
              <a:buClr>
                <a:srgbClr val="000000"/>
              </a:buClr>
              <a:buFont typeface="Arial"/>
              <a:buNone/>
            </a:pPr>
            <a:r>
              <a:rPr lang="en-IN" sz="1800" dirty="0" err="1">
                <a:solidFill>
                  <a:schemeClr val="tx2"/>
                </a:solidFill>
                <a:latin typeface="Times New Roman" panose="02020603050405020304" pitchFamily="18" charset="0"/>
                <a:ea typeface="Yu Gothic UI Semibold" panose="020B0700000000000000" pitchFamily="34" charset="-128"/>
                <a:cs typeface="Times New Roman" panose="02020603050405020304" pitchFamily="18" charset="0"/>
              </a:rPr>
              <a:t>Dr.</a:t>
            </a:r>
            <a:r>
              <a:rPr lang="en-IN" sz="1800" dirty="0">
                <a:solidFill>
                  <a:schemeClr val="tx2"/>
                </a:solidFill>
                <a:latin typeface="Times New Roman" panose="02020603050405020304" pitchFamily="18" charset="0"/>
                <a:ea typeface="Yu Gothic UI Semibold" panose="020B0700000000000000" pitchFamily="34" charset="-128"/>
                <a:cs typeface="Times New Roman" panose="02020603050405020304" pitchFamily="18" charset="0"/>
              </a:rPr>
              <a:t> </a:t>
            </a:r>
            <a:r>
              <a:rPr lang="en-IN" sz="1800" dirty="0" err="1">
                <a:solidFill>
                  <a:schemeClr val="tx2"/>
                </a:solidFill>
                <a:latin typeface="Times New Roman" panose="02020603050405020304" pitchFamily="18" charset="0"/>
                <a:ea typeface="Yu Gothic UI Semibold" panose="020B0700000000000000" pitchFamily="34" charset="-128"/>
                <a:cs typeface="Times New Roman" panose="02020603050405020304" pitchFamily="18" charset="0"/>
              </a:rPr>
              <a:t>Guruprakash</a:t>
            </a:r>
            <a:r>
              <a:rPr lang="en-IN" sz="1800" dirty="0">
                <a:solidFill>
                  <a:schemeClr val="tx2"/>
                </a:solidFill>
                <a:latin typeface="Times New Roman" panose="02020603050405020304" pitchFamily="18" charset="0"/>
                <a:ea typeface="Yu Gothic UI Semibold" panose="020B0700000000000000" pitchFamily="34" charset="-128"/>
                <a:cs typeface="Times New Roman" panose="02020603050405020304" pitchFamily="18" charset="0"/>
              </a:rPr>
              <a:t> C D </a:t>
            </a:r>
          </a:p>
          <a:p>
            <a:pPr defTabSz="914400">
              <a:buClr>
                <a:srgbClr val="000000"/>
              </a:buClr>
              <a:buFont typeface="Arial"/>
              <a:buNone/>
            </a:pPr>
            <a:r>
              <a:rPr lang="en-US" kern="0" dirty="0">
                <a:solidFill>
                  <a:schemeClr val="tx2"/>
                </a:solidFill>
                <a:latin typeface="Times New Roman" panose="02020603050405020304" pitchFamily="18" charset="0"/>
                <a:ea typeface="Yu Gothic UI Semibold" panose="020B0700000000000000" pitchFamily="34" charset="-128"/>
                <a:cs typeface="Times New Roman" panose="02020603050405020304" pitchFamily="18" charset="0"/>
                <a:sym typeface="Arial"/>
              </a:rPr>
              <a:t>PROFESSOR , Dept of CSE</a:t>
            </a:r>
          </a:p>
          <a:p>
            <a:pPr defTabSz="914400" eaLnBrk="0" fontAlgn="base" hangingPunct="0">
              <a:spcBef>
                <a:spcPct val="0"/>
              </a:spcBef>
              <a:spcAft>
                <a:spcPct val="0"/>
              </a:spcAft>
              <a:tabLst>
                <a:tab pos="704850" algn="l"/>
              </a:tabLst>
            </a:pPr>
            <a:r>
              <a:rPr lang="en-US" kern="0" dirty="0">
                <a:solidFill>
                  <a:schemeClr val="tx2"/>
                </a:solidFill>
                <a:latin typeface="Times New Roman" panose="02020603050405020304" pitchFamily="18" charset="0"/>
                <a:ea typeface="Yu Gothic UI Semibold" panose="020B0700000000000000" pitchFamily="34" charset="-128"/>
                <a:cs typeface="Times New Roman" panose="02020603050405020304" pitchFamily="18" charset="0"/>
                <a:sym typeface="Arial"/>
              </a:rPr>
              <a:t>XXX.</a:t>
            </a:r>
            <a:endParaRPr lang="en-US" kern="0" dirty="0">
              <a:ln w="0"/>
              <a:solidFill>
                <a:schemeClr val="tx2"/>
              </a:solidFill>
              <a:latin typeface="Times New Roman" panose="02020603050405020304" pitchFamily="18" charset="0"/>
              <a:ea typeface="Yu Gothic UI Semibold" panose="020B0700000000000000" pitchFamily="34" charset="-128"/>
              <a:cs typeface="Times New Roman" panose="02020603050405020304" pitchFamily="18" charset="0"/>
              <a:sym typeface="Arial"/>
            </a:endParaRPr>
          </a:p>
          <a:p>
            <a:pPr algn="ctr"/>
            <a:endParaRPr lang="en-US" sz="1800" b="0" cap="none" spc="0" dirty="0">
              <a:ln w="0"/>
              <a:solidFill>
                <a:schemeClr val="tx2"/>
              </a:solidFill>
              <a:effectLst>
                <a:outerShdw blurRad="38100" dist="19050" dir="2700000" algn="tl" rotWithShape="0">
                  <a:schemeClr val="dk1">
                    <a:alpha val="40000"/>
                  </a:schemeClr>
                </a:outerShdw>
              </a:effectLst>
              <a:latin typeface="Arial Rounded MT Bold" panose="020F0704030504030204" pitchFamily="34" charset="0"/>
            </a:endParaRPr>
          </a:p>
        </p:txBody>
      </p:sp>
      <p:sp>
        <p:nvSpPr>
          <p:cNvPr id="4" name="TextBox 3">
            <a:extLst>
              <a:ext uri="{FF2B5EF4-FFF2-40B4-BE49-F238E27FC236}">
                <a16:creationId xmlns:a16="http://schemas.microsoft.com/office/drawing/2014/main" id="{61C70705-E5FF-E068-0F81-7D8EDD06AB58}"/>
              </a:ext>
            </a:extLst>
          </p:cNvPr>
          <p:cNvSpPr txBox="1"/>
          <p:nvPr/>
        </p:nvSpPr>
        <p:spPr>
          <a:xfrm>
            <a:off x="4859498" y="2713549"/>
            <a:ext cx="2071687" cy="369332"/>
          </a:xfrm>
          <a:prstGeom prst="rect">
            <a:avLst/>
          </a:prstGeom>
          <a:noFill/>
        </p:spPr>
        <p:txBody>
          <a:bodyPr wrap="square" rtlCol="0">
            <a:spAutoFit/>
          </a:bodyPr>
          <a:lstStyle/>
          <a:p>
            <a:pPr algn="ctr"/>
            <a:r>
              <a:rPr lang="en-US" sz="1800" b="1" cap="none" spc="0" dirty="0">
                <a:ln/>
                <a:solidFill>
                  <a:schemeClr val="bg1">
                    <a:lumMod val="75000"/>
                  </a:schemeClr>
                </a:solidFill>
                <a:effectLst/>
                <a:latin typeface="Times New Roman" panose="02020603050405020304" pitchFamily="18" charset="0"/>
                <a:cs typeface="Times New Roman" panose="02020603050405020304" pitchFamily="18" charset="0"/>
              </a:rPr>
              <a:t>PROJECT BY:</a:t>
            </a:r>
          </a:p>
        </p:txBody>
      </p:sp>
      <p:sp>
        <p:nvSpPr>
          <p:cNvPr id="5" name="TextBox 4">
            <a:extLst>
              <a:ext uri="{FF2B5EF4-FFF2-40B4-BE49-F238E27FC236}">
                <a16:creationId xmlns:a16="http://schemas.microsoft.com/office/drawing/2014/main" id="{E8A9E679-84A8-486F-488B-7E3924E280C7}"/>
              </a:ext>
            </a:extLst>
          </p:cNvPr>
          <p:cNvSpPr txBox="1"/>
          <p:nvPr/>
        </p:nvSpPr>
        <p:spPr>
          <a:xfrm>
            <a:off x="5457826" y="3322966"/>
            <a:ext cx="3271838" cy="830997"/>
          </a:xfrm>
          <a:prstGeom prst="rect">
            <a:avLst/>
          </a:prstGeom>
          <a:noFill/>
        </p:spPr>
        <p:txBody>
          <a:bodyPr wrap="square" rtlCol="0">
            <a:spAutoFit/>
          </a:bodyPr>
          <a:lstStyle/>
          <a:p>
            <a:pPr defTabSz="914400">
              <a:buClr>
                <a:srgbClr val="000000"/>
              </a:buClr>
              <a:buFont typeface="Arial"/>
              <a:buNone/>
            </a:pPr>
            <a:r>
              <a:rPr lang="en-US" sz="1600" kern="0" dirty="0">
                <a:solidFill>
                  <a:srgbClr val="F3F3F3"/>
                </a:solidFill>
                <a:latin typeface="Times New Roman" panose="02020603050405020304" pitchFamily="18" charset="0"/>
                <a:ea typeface="Yu Gothic UI Semibold" panose="020B0700000000000000" pitchFamily="34" charset="-128"/>
                <a:cs typeface="Times New Roman" panose="02020603050405020304" pitchFamily="18" charset="0"/>
                <a:sym typeface="Arial"/>
              </a:rPr>
              <a:t>VARUN N K (20CSXXX)</a:t>
            </a:r>
          </a:p>
          <a:p>
            <a:pPr defTabSz="914400">
              <a:buClr>
                <a:srgbClr val="000000"/>
              </a:buClr>
              <a:buFont typeface="Arial"/>
              <a:buNone/>
            </a:pPr>
            <a:r>
              <a:rPr lang="en-US" sz="1600" kern="0" dirty="0">
                <a:solidFill>
                  <a:srgbClr val="F3F3F3"/>
                </a:solidFill>
                <a:latin typeface="Times New Roman" panose="02020603050405020304" pitchFamily="18" charset="0"/>
                <a:ea typeface="Yu Gothic UI Semibold" panose="020B0700000000000000" pitchFamily="34" charset="-128"/>
                <a:cs typeface="Times New Roman" panose="02020603050405020304" pitchFamily="18" charset="0"/>
                <a:sym typeface="Arial"/>
              </a:rPr>
              <a:t>VIGNESH      </a:t>
            </a:r>
            <a:r>
              <a:rPr lang="en-US" sz="1600" kern="0">
                <a:solidFill>
                  <a:srgbClr val="F3F3F3"/>
                </a:solidFill>
                <a:latin typeface="Times New Roman" panose="02020603050405020304" pitchFamily="18" charset="0"/>
                <a:ea typeface="Yu Gothic UI Semibold" panose="020B0700000000000000" pitchFamily="34" charset="-128"/>
                <a:cs typeface="Times New Roman" panose="02020603050405020304" pitchFamily="18" charset="0"/>
                <a:sym typeface="Arial"/>
              </a:rPr>
              <a:t>(20CSXXX)</a:t>
            </a:r>
            <a:endParaRPr lang="en-US" sz="1600" kern="0" dirty="0">
              <a:solidFill>
                <a:srgbClr val="F3F3F3"/>
              </a:solidFill>
              <a:latin typeface="Times New Roman" panose="02020603050405020304" pitchFamily="18" charset="0"/>
              <a:ea typeface="Yu Gothic UI Semibold" panose="020B0700000000000000" pitchFamily="34" charset="-128"/>
              <a:cs typeface="Times New Roman" panose="02020603050405020304" pitchFamily="18" charset="0"/>
              <a:sym typeface="Arial"/>
            </a:endParaRPr>
          </a:p>
          <a:p>
            <a:endParaRPr lang="en-IN" sz="1600"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3" name="Title 2">
            <a:extLst>
              <a:ext uri="{FF2B5EF4-FFF2-40B4-BE49-F238E27FC236}">
                <a16:creationId xmlns:a16="http://schemas.microsoft.com/office/drawing/2014/main" id="{CDBAEC26-D2B5-49A2-05C9-360D437B4EDD}"/>
              </a:ext>
            </a:extLst>
          </p:cNvPr>
          <p:cNvSpPr>
            <a:spLocks noGrp="1"/>
          </p:cNvSpPr>
          <p:nvPr>
            <p:ph type="title"/>
          </p:nvPr>
        </p:nvSpPr>
        <p:spPr>
          <a:xfrm>
            <a:off x="525028" y="539500"/>
            <a:ext cx="7704000" cy="572700"/>
          </a:xfrm>
        </p:spPr>
        <p:txBody>
          <a:bodyPr/>
          <a:lstStyle/>
          <a:p>
            <a:r>
              <a:rPr lang="en-IN" b="1" dirty="0">
                <a:solidFill>
                  <a:schemeClr val="tx2"/>
                </a:solidFill>
                <a:latin typeface="Proxima Nova Semibold" panose="020B0604020202020204" charset="0"/>
              </a:rPr>
              <a:t>INTRODUCTION </a:t>
            </a:r>
            <a:endParaRPr lang="en-IN" dirty="0">
              <a:solidFill>
                <a:schemeClr val="tx2"/>
              </a:solidFill>
              <a:latin typeface="Proxima Nova Semibold" panose="020B0604020202020204" charset="0"/>
            </a:endParaRPr>
          </a:p>
        </p:txBody>
      </p:sp>
      <p:sp>
        <p:nvSpPr>
          <p:cNvPr id="5" name="Text Placeholder 4">
            <a:extLst>
              <a:ext uri="{FF2B5EF4-FFF2-40B4-BE49-F238E27FC236}">
                <a16:creationId xmlns:a16="http://schemas.microsoft.com/office/drawing/2014/main" id="{862E767A-575F-23E7-34E4-85AF65278492}"/>
              </a:ext>
            </a:extLst>
          </p:cNvPr>
          <p:cNvSpPr>
            <a:spLocks noGrp="1"/>
          </p:cNvSpPr>
          <p:nvPr>
            <p:ph type="body" idx="1"/>
          </p:nvPr>
        </p:nvSpPr>
        <p:spPr>
          <a:xfrm>
            <a:off x="1115100" y="1305437"/>
            <a:ext cx="6913800" cy="2532626"/>
          </a:xfrm>
        </p:spPr>
        <p:txBody>
          <a:bodyPr/>
          <a:lstStyle/>
          <a:p>
            <a:pPr>
              <a:lnSpc>
                <a:spcPct val="90000"/>
              </a:lnSpc>
              <a:buClr>
                <a:schemeClr val="tx2"/>
              </a:buClr>
              <a:buSzPct val="100000"/>
              <a:buFont typeface="Arial" panose="020B0604020202020204" pitchFamily="34" charset="0"/>
              <a:buChar char="•"/>
            </a:pPr>
            <a:r>
              <a:rPr lang="en-US" sz="1800" dirty="0">
                <a:solidFill>
                  <a:schemeClr val="tx2"/>
                </a:solidFill>
                <a:latin typeface="Times New Roman" panose="02020603050405020304" pitchFamily="18" charset="0"/>
                <a:cs typeface="Times New Roman" panose="02020603050405020304" pitchFamily="18" charset="0"/>
              </a:rPr>
              <a:t>Good day everyone, today I will be presenting on Virtual Desktop Assistant</a:t>
            </a:r>
          </a:p>
          <a:p>
            <a:pPr>
              <a:lnSpc>
                <a:spcPct val="90000"/>
              </a:lnSpc>
              <a:buClr>
                <a:schemeClr val="tx2"/>
              </a:buClr>
              <a:buSzPct val="100000"/>
              <a:buFont typeface="Arial" panose="020B0604020202020204" pitchFamily="34" charset="0"/>
              <a:buChar char="•"/>
            </a:pPr>
            <a:r>
              <a:rPr lang="en-US" sz="1800" dirty="0">
                <a:solidFill>
                  <a:schemeClr val="tx2"/>
                </a:solidFill>
                <a:latin typeface="Times New Roman" panose="02020603050405020304" pitchFamily="18" charset="0"/>
                <a:cs typeface="Times New Roman" panose="02020603050405020304" pitchFamily="18" charset="0"/>
              </a:rPr>
              <a:t>A Virtual Desktop Assistant is a software application</a:t>
            </a:r>
          </a:p>
          <a:p>
            <a:pPr>
              <a:lnSpc>
                <a:spcPct val="90000"/>
              </a:lnSpc>
              <a:buClr>
                <a:schemeClr val="tx2"/>
              </a:buClr>
              <a:buSzPct val="100000"/>
              <a:buFont typeface="Arial" panose="020B0604020202020204" pitchFamily="34" charset="0"/>
              <a:buChar char="•"/>
            </a:pPr>
            <a:r>
              <a:rPr lang="en-US" sz="1800" dirty="0">
                <a:solidFill>
                  <a:schemeClr val="tx2"/>
                </a:solidFill>
                <a:latin typeface="Times New Roman" panose="02020603050405020304" pitchFamily="18" charset="0"/>
                <a:cs typeface="Times New Roman" panose="02020603050405020304" pitchFamily="18" charset="0"/>
              </a:rPr>
              <a:t>that can perform tasks and answer questions for users on a virtual desktop environment</a:t>
            </a:r>
          </a:p>
          <a:p>
            <a:pPr>
              <a:lnSpc>
                <a:spcPct val="90000"/>
              </a:lnSpc>
              <a:buClr>
                <a:schemeClr val="tx2"/>
              </a:buClr>
              <a:buSzPct val="100000"/>
              <a:buFont typeface="Arial" panose="020B0604020202020204" pitchFamily="34" charset="0"/>
              <a:buChar char="•"/>
            </a:pPr>
            <a:r>
              <a:rPr lang="en-US" sz="1800" dirty="0">
                <a:solidFill>
                  <a:schemeClr val="tx2"/>
                </a:solidFill>
                <a:latin typeface="Times New Roman" panose="02020603050405020304" pitchFamily="18" charset="0"/>
                <a:cs typeface="Times New Roman" panose="02020603050405020304" pitchFamily="18" charset="0"/>
              </a:rPr>
              <a:t>This type of technology uses artificial intelligence</a:t>
            </a:r>
          </a:p>
          <a:p>
            <a:pPr>
              <a:lnSpc>
                <a:spcPct val="90000"/>
              </a:lnSpc>
              <a:buClr>
                <a:schemeClr val="tx2"/>
              </a:buClr>
              <a:buSzPct val="100000"/>
              <a:buFont typeface="Arial" panose="020B0604020202020204" pitchFamily="34" charset="0"/>
              <a:buChar char="•"/>
            </a:pPr>
            <a:r>
              <a:rPr lang="en-US" sz="1800" dirty="0">
                <a:solidFill>
                  <a:schemeClr val="tx2"/>
                </a:solidFill>
                <a:latin typeface="Times New Roman" panose="02020603050405020304" pitchFamily="18" charset="0"/>
                <a:cs typeface="Times New Roman" panose="02020603050405020304" pitchFamily="18" charset="0"/>
              </a:rPr>
              <a:t>natural language processing and machine learning</a:t>
            </a:r>
          </a:p>
          <a:p>
            <a:pPr>
              <a:lnSpc>
                <a:spcPct val="90000"/>
              </a:lnSpc>
              <a:buClr>
                <a:schemeClr val="tx2"/>
              </a:buClr>
              <a:buSzPct val="100000"/>
              <a:buFont typeface="Arial" panose="020B0604020202020204" pitchFamily="34" charset="0"/>
              <a:buChar char="•"/>
            </a:pPr>
            <a:r>
              <a:rPr lang="en-US" sz="1800" dirty="0">
                <a:solidFill>
                  <a:schemeClr val="tx2"/>
                </a:solidFill>
                <a:latin typeface="Times New Roman" panose="02020603050405020304" pitchFamily="18" charset="0"/>
                <a:cs typeface="Times New Roman" panose="02020603050405020304" pitchFamily="18" charset="0"/>
              </a:rPr>
              <a:t>to understand and respond to user requests.</a:t>
            </a:r>
            <a:endParaRPr lang="en-IN" sz="1800" dirty="0">
              <a:solidFill>
                <a:schemeClr val="tx2"/>
              </a:solidFill>
              <a:latin typeface="Times New Roman" panose="02020603050405020304" pitchFamily="18" charset="0"/>
              <a:cs typeface="Times New Roman" panose="02020603050405020304" pitchFamily="18" charset="0"/>
            </a:endParaRPr>
          </a:p>
          <a:p>
            <a:endParaRPr lang="en-IN" sz="1800"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80816" y="36297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Proxima Nova Semibold" panose="020B0604020202020204" charset="0"/>
              </a:rPr>
              <a:t>ABSTRACT </a:t>
            </a:r>
            <a:endParaRPr dirty="0">
              <a:latin typeface="Proxima Nova Semibold" panose="020B0604020202020204" charset="0"/>
            </a:endParaRPr>
          </a:p>
        </p:txBody>
      </p:sp>
      <p:sp>
        <p:nvSpPr>
          <p:cNvPr id="2" name="TextBox 1">
            <a:extLst>
              <a:ext uri="{FF2B5EF4-FFF2-40B4-BE49-F238E27FC236}">
                <a16:creationId xmlns:a16="http://schemas.microsoft.com/office/drawing/2014/main" id="{B447C682-42C1-B276-01E0-8C892F68ECC0}"/>
              </a:ext>
            </a:extLst>
          </p:cNvPr>
          <p:cNvSpPr txBox="1"/>
          <p:nvPr/>
        </p:nvSpPr>
        <p:spPr>
          <a:xfrm>
            <a:off x="696972" y="935671"/>
            <a:ext cx="7608094" cy="3754874"/>
          </a:xfrm>
          <a:prstGeom prst="rect">
            <a:avLst/>
          </a:prstGeom>
          <a:noFill/>
        </p:spPr>
        <p:txBody>
          <a:bodyPr wrap="square" rtlCol="0">
            <a:spAutoFit/>
          </a:bodyPr>
          <a:lstStyle/>
          <a:p>
            <a:pPr marL="285750" indent="-285750">
              <a:buClr>
                <a:schemeClr val="tx2"/>
              </a:buClr>
              <a:buFont typeface="Arial" panose="020B0604020202020204" pitchFamily="34" charset="0"/>
              <a:buChar char="•"/>
            </a:pPr>
            <a:endParaRPr lang="en-US" b="0" i="0" dirty="0">
              <a:solidFill>
                <a:schemeClr val="tx2"/>
              </a:solidFill>
              <a:effectLst/>
              <a:latin typeface="Times New Roman" panose="02020603050405020304" pitchFamily="18" charset="0"/>
              <a:cs typeface="Times New Roman" panose="02020603050405020304" pitchFamily="18" charset="0"/>
            </a:endParaRPr>
          </a:p>
          <a:p>
            <a:pPr marL="285750" indent="-285750">
              <a:buClr>
                <a:schemeClr val="tx2"/>
              </a:buClr>
              <a:buFont typeface="Arial" panose="020B0604020202020204" pitchFamily="34" charset="0"/>
              <a:buChar char="•"/>
            </a:pPr>
            <a:r>
              <a:rPr lang="en-US" sz="1600" b="0" i="0" dirty="0">
                <a:solidFill>
                  <a:schemeClr val="tx2"/>
                </a:solidFill>
                <a:effectLst/>
                <a:latin typeface="Times New Roman" panose="02020603050405020304" pitchFamily="18" charset="0"/>
                <a:cs typeface="Times New Roman" panose="02020603050405020304" pitchFamily="18" charset="0"/>
              </a:rPr>
              <a:t>In the era of digital transformation, the integration of virtual assistants has revolutionized the way humans interact with computers and perform tasks. </a:t>
            </a:r>
          </a:p>
          <a:p>
            <a:pPr marL="285750" indent="-285750">
              <a:buClr>
                <a:schemeClr val="tx2"/>
              </a:buClr>
              <a:buFont typeface="Arial" panose="020B0604020202020204" pitchFamily="34" charset="0"/>
              <a:buChar char="•"/>
            </a:pPr>
            <a:endParaRPr lang="en-US" sz="1600" dirty="0">
              <a:solidFill>
                <a:schemeClr val="tx2"/>
              </a:solidFill>
              <a:latin typeface="Times New Roman" panose="02020603050405020304" pitchFamily="18" charset="0"/>
              <a:cs typeface="Times New Roman" panose="02020603050405020304" pitchFamily="18" charset="0"/>
            </a:endParaRPr>
          </a:p>
          <a:p>
            <a:pPr marL="285750" indent="-285750">
              <a:buClr>
                <a:schemeClr val="tx2"/>
              </a:buClr>
              <a:buFont typeface="Arial" panose="020B0604020202020204" pitchFamily="34" charset="0"/>
              <a:buChar char="•"/>
            </a:pPr>
            <a:r>
              <a:rPr lang="en-US" sz="1600" b="0" i="0" dirty="0">
                <a:solidFill>
                  <a:schemeClr val="tx2"/>
                </a:solidFill>
                <a:effectLst/>
                <a:latin typeface="Times New Roman" panose="02020603050405020304" pitchFamily="18" charset="0"/>
                <a:cs typeface="Times New Roman" panose="02020603050405020304" pitchFamily="18" charset="0"/>
              </a:rPr>
              <a:t>The Virtual Desktop Assistant mini project aims to develop a responsive and intuitive virtual assistant system designed to enhance user productivity and streamline daily computing tasks.</a:t>
            </a:r>
          </a:p>
          <a:p>
            <a:pPr marL="285750" indent="-285750">
              <a:buClr>
                <a:schemeClr val="tx2"/>
              </a:buClr>
              <a:buFont typeface="Arial" panose="020B0604020202020204" pitchFamily="34" charset="0"/>
              <a:buChar char="•"/>
            </a:pPr>
            <a:endParaRPr lang="en-US" sz="1600" dirty="0">
              <a:solidFill>
                <a:schemeClr val="tx2"/>
              </a:solidFill>
              <a:latin typeface="Times New Roman" panose="02020603050405020304" pitchFamily="18" charset="0"/>
              <a:cs typeface="Times New Roman" panose="02020603050405020304" pitchFamily="18" charset="0"/>
            </a:endParaRPr>
          </a:p>
          <a:p>
            <a:pPr marL="285750" indent="-285750">
              <a:buClr>
                <a:schemeClr val="tx2"/>
              </a:buClr>
              <a:buFont typeface="Arial" panose="020B0604020202020204" pitchFamily="34" charset="0"/>
              <a:buChar char="•"/>
            </a:pPr>
            <a:r>
              <a:rPr lang="en-US" sz="1600" b="0" i="0" dirty="0">
                <a:solidFill>
                  <a:schemeClr val="tx2"/>
                </a:solidFill>
                <a:effectLst/>
                <a:latin typeface="Times New Roman" panose="02020603050405020304" pitchFamily="18" charset="0"/>
                <a:cs typeface="Times New Roman" panose="02020603050405020304" pitchFamily="18" charset="0"/>
              </a:rPr>
              <a:t>The project leverages natural language processing and machine learning techniques to create a personalized and context-aware assistant that can efficiently execute commands, retrieve information, and perform various tasks based on user input.</a:t>
            </a:r>
          </a:p>
          <a:p>
            <a:pPr marL="285750" indent="-285750">
              <a:buClr>
                <a:schemeClr val="tx2"/>
              </a:buClr>
              <a:buFont typeface="Arial" panose="020B0604020202020204" pitchFamily="34" charset="0"/>
              <a:buChar char="•"/>
            </a:pPr>
            <a:endParaRPr lang="en-US" sz="1600" dirty="0">
              <a:solidFill>
                <a:schemeClr val="tx2"/>
              </a:solidFill>
              <a:latin typeface="Times New Roman" panose="02020603050405020304" pitchFamily="18" charset="0"/>
              <a:cs typeface="Times New Roman" panose="02020603050405020304" pitchFamily="18" charset="0"/>
            </a:endParaRPr>
          </a:p>
          <a:p>
            <a:pPr marL="285750" indent="-285750">
              <a:buClr>
                <a:schemeClr val="tx2"/>
              </a:buClr>
              <a:buFont typeface="Arial" panose="020B0604020202020204" pitchFamily="34" charset="0"/>
              <a:buChar char="•"/>
            </a:pPr>
            <a:r>
              <a:rPr lang="en-US" sz="1600" b="0" i="0" dirty="0">
                <a:solidFill>
                  <a:schemeClr val="tx2"/>
                </a:solidFill>
                <a:effectLst/>
                <a:latin typeface="Times New Roman" panose="02020603050405020304" pitchFamily="18" charset="0"/>
                <a:cs typeface="Times New Roman" panose="02020603050405020304" pitchFamily="18" charset="0"/>
              </a:rPr>
              <a:t>The system will be implemented as a standalone application that runs on a user's desktop, allowing seamless interaction with the underlying operating system and applications</a:t>
            </a:r>
            <a:r>
              <a:rPr lang="en-US" b="0" i="0" dirty="0">
                <a:solidFill>
                  <a:schemeClr val="tx2"/>
                </a:solidFill>
                <a:effectLst/>
                <a:latin typeface="Times New Roman" panose="02020603050405020304" pitchFamily="18" charset="0"/>
                <a:cs typeface="Times New Roman" panose="02020603050405020304" pitchFamily="18" charset="0"/>
              </a:rPr>
              <a:t>.</a:t>
            </a:r>
            <a:endParaRPr lang="en-IN"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TextBox 1">
            <a:extLst>
              <a:ext uri="{FF2B5EF4-FFF2-40B4-BE49-F238E27FC236}">
                <a16:creationId xmlns:a16="http://schemas.microsoft.com/office/drawing/2014/main" id="{F38E1BD2-CB18-B751-3CAF-C17D428F8B19}"/>
              </a:ext>
            </a:extLst>
          </p:cNvPr>
          <p:cNvSpPr txBox="1"/>
          <p:nvPr/>
        </p:nvSpPr>
        <p:spPr>
          <a:xfrm>
            <a:off x="754124" y="976063"/>
            <a:ext cx="7880242" cy="2893100"/>
          </a:xfrm>
          <a:prstGeom prst="rect">
            <a:avLst/>
          </a:prstGeom>
          <a:noFill/>
        </p:spPr>
        <p:txBody>
          <a:bodyPr wrap="square" rtlCol="0">
            <a:spAutoFit/>
          </a:bodyPr>
          <a:lstStyle/>
          <a:p>
            <a:pPr marL="285750" indent="-285750">
              <a:buClr>
                <a:schemeClr val="tx2"/>
              </a:buClr>
              <a:buFont typeface="Wingdings" panose="05000000000000000000" pitchFamily="2" charset="2"/>
              <a:buChar char="Ø"/>
            </a:pPr>
            <a:r>
              <a:rPr lang="en-US" b="0" i="0" dirty="0">
                <a:solidFill>
                  <a:schemeClr val="tx2"/>
                </a:solidFill>
                <a:effectLst/>
                <a:latin typeface="Times New Roman" panose="02020603050405020304" pitchFamily="18" charset="0"/>
                <a:cs typeface="Times New Roman" panose="02020603050405020304" pitchFamily="18" charset="0"/>
              </a:rPr>
              <a:t>Speech Recognition : The assistant is equipped with advanced speech recognition enabling users to interact with the system using voice commands and natural language queries.</a:t>
            </a:r>
          </a:p>
          <a:p>
            <a:pPr marL="285750" indent="-285750">
              <a:buClr>
                <a:schemeClr val="tx2"/>
              </a:buClr>
              <a:buFont typeface="Wingdings" panose="05000000000000000000" pitchFamily="2" charset="2"/>
              <a:buChar char="Ø"/>
            </a:pPr>
            <a:endParaRPr lang="en-US" b="0" i="0" dirty="0">
              <a:solidFill>
                <a:schemeClr val="tx2"/>
              </a:solidFill>
              <a:effectLst/>
              <a:latin typeface="Times New Roman" panose="02020603050405020304" pitchFamily="18" charset="0"/>
              <a:cs typeface="Times New Roman" panose="02020603050405020304" pitchFamily="18" charset="0"/>
            </a:endParaRPr>
          </a:p>
          <a:p>
            <a:pPr marL="285750" indent="-285750">
              <a:buClr>
                <a:schemeClr val="tx2"/>
              </a:buClr>
              <a:buFont typeface="Wingdings" panose="05000000000000000000" pitchFamily="2" charset="2"/>
              <a:buChar char="Ø"/>
            </a:pPr>
            <a:r>
              <a:rPr lang="en-US" b="0" i="0" dirty="0">
                <a:solidFill>
                  <a:schemeClr val="tx2"/>
                </a:solidFill>
                <a:effectLst/>
                <a:latin typeface="Times New Roman" panose="02020603050405020304" pitchFamily="18" charset="0"/>
                <a:cs typeface="Times New Roman" panose="02020603050405020304" pitchFamily="18" charset="0"/>
              </a:rPr>
              <a:t>Task Automation: The assistant can automate a range of tasks such as file management, application launching, email composition, and web searches, reducing manual intervention and increasing efficiency.</a:t>
            </a:r>
          </a:p>
          <a:p>
            <a:pPr>
              <a:buClr>
                <a:schemeClr val="tx2"/>
              </a:buClr>
            </a:pPr>
            <a:endParaRPr lang="en-US" dirty="0">
              <a:solidFill>
                <a:schemeClr val="tx2"/>
              </a:solidFill>
              <a:latin typeface="Times New Roman" panose="02020603050405020304" pitchFamily="18" charset="0"/>
              <a:cs typeface="Times New Roman" panose="02020603050405020304" pitchFamily="18" charset="0"/>
            </a:endParaRPr>
          </a:p>
          <a:p>
            <a:pPr marL="285750" indent="-285750">
              <a:buClr>
                <a:schemeClr val="tx2"/>
              </a:buClr>
              <a:buFont typeface="Wingdings" panose="05000000000000000000" pitchFamily="2" charset="2"/>
              <a:buChar char="Ø"/>
            </a:pPr>
            <a:r>
              <a:rPr lang="en-US" b="0" i="0" dirty="0">
                <a:solidFill>
                  <a:schemeClr val="tx2"/>
                </a:solidFill>
                <a:effectLst/>
                <a:latin typeface="Times New Roman" panose="02020603050405020304" pitchFamily="18" charset="0"/>
                <a:cs typeface="Times New Roman" panose="02020603050405020304" pitchFamily="18" charset="0"/>
              </a:rPr>
              <a:t>User-Friendly Interface: The system provides a user-friendly graphical interface where users can input text or speak commands. The assistant's responses are displayed on the interface, enhancing communication and user engagement.</a:t>
            </a:r>
          </a:p>
          <a:p>
            <a:pPr marL="285750" indent="-285750">
              <a:buClr>
                <a:schemeClr val="tx2"/>
              </a:buClr>
              <a:buFont typeface="Wingdings" panose="05000000000000000000" pitchFamily="2" charset="2"/>
              <a:buChar char="Ø"/>
            </a:pPr>
            <a:endParaRPr lang="en-US" b="0" i="0" dirty="0">
              <a:solidFill>
                <a:schemeClr val="tx2"/>
              </a:solidFill>
              <a:effectLst/>
              <a:latin typeface="Times New Roman" panose="02020603050405020304" pitchFamily="18" charset="0"/>
              <a:cs typeface="Times New Roman" panose="02020603050405020304" pitchFamily="18" charset="0"/>
            </a:endParaRPr>
          </a:p>
          <a:p>
            <a:pPr marL="285750" indent="-285750">
              <a:buClr>
                <a:schemeClr val="tx2"/>
              </a:buClr>
              <a:buFont typeface="Wingdings" panose="05000000000000000000" pitchFamily="2" charset="2"/>
              <a:buChar char="Ø"/>
            </a:pPr>
            <a:r>
              <a:rPr lang="en-US" b="0" i="0" dirty="0">
                <a:solidFill>
                  <a:schemeClr val="tx2"/>
                </a:solidFill>
                <a:effectLst/>
                <a:latin typeface="Times New Roman" panose="02020603050405020304" pitchFamily="18" charset="0"/>
                <a:cs typeface="Times New Roman" panose="02020603050405020304" pitchFamily="18" charset="0"/>
              </a:rPr>
              <a:t>Extensibility: The mini project is designed with extensibility in mind, allowing developers to easily add new features, expand the assistant's capabilities, and integrate it with third-party applications.</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34B5CD8-C79C-FF05-0357-F78C9C03215C}"/>
              </a:ext>
            </a:extLst>
          </p:cNvPr>
          <p:cNvSpPr txBox="1"/>
          <p:nvPr/>
        </p:nvSpPr>
        <p:spPr>
          <a:xfrm>
            <a:off x="754124" y="284663"/>
            <a:ext cx="7034975" cy="553998"/>
          </a:xfrm>
          <a:prstGeom prst="rect">
            <a:avLst/>
          </a:prstGeom>
          <a:noFill/>
        </p:spPr>
        <p:txBody>
          <a:bodyPr wrap="square" rtlCol="0">
            <a:spAutoFit/>
          </a:bodyPr>
          <a:lstStyle/>
          <a:p>
            <a:pPr algn="ctr"/>
            <a:r>
              <a:rPr lang="en-US" sz="3000" b="1" i="0" dirty="0">
                <a:solidFill>
                  <a:schemeClr val="tx2"/>
                </a:solidFill>
                <a:effectLst/>
                <a:latin typeface="Proxima Nova Semibold" panose="020B0604020202020204" charset="0"/>
              </a:rPr>
              <a:t>Key features of the VDA include</a:t>
            </a:r>
            <a:endParaRPr lang="en-IN" sz="3000" b="1" dirty="0">
              <a:solidFill>
                <a:schemeClr val="tx2"/>
              </a:solidFill>
              <a:latin typeface="Proxima Nova Semibold" panose="020B0604020202020204" charset="0"/>
            </a:endParaRPr>
          </a:p>
        </p:txBody>
      </p:sp>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448443" y="50964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Proxima Nova Semibold" panose="020B0604020202020204" charset="0"/>
              </a:rPr>
              <a:t>OBJECTIVES</a:t>
            </a:r>
            <a:endParaRPr dirty="0">
              <a:latin typeface="Proxima Nova Semibold" panose="020B0604020202020204" charset="0"/>
            </a:endParaRPr>
          </a:p>
        </p:txBody>
      </p:sp>
      <p:sp>
        <p:nvSpPr>
          <p:cNvPr id="2" name="TextBox 1">
            <a:extLst>
              <a:ext uri="{FF2B5EF4-FFF2-40B4-BE49-F238E27FC236}">
                <a16:creationId xmlns:a16="http://schemas.microsoft.com/office/drawing/2014/main" id="{B72538FD-CD48-EABA-C9B9-F772CE714376}"/>
              </a:ext>
            </a:extLst>
          </p:cNvPr>
          <p:cNvSpPr txBox="1"/>
          <p:nvPr/>
        </p:nvSpPr>
        <p:spPr>
          <a:xfrm>
            <a:off x="864394" y="1340643"/>
            <a:ext cx="7408069" cy="3293209"/>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US" sz="1600" b="0" i="0" dirty="0">
                <a:solidFill>
                  <a:schemeClr val="tx2"/>
                </a:solidFill>
                <a:effectLst/>
                <a:latin typeface="Times New Roman" panose="02020603050405020304" pitchFamily="18" charset="0"/>
                <a:cs typeface="Times New Roman" panose="02020603050405020304" pitchFamily="18" charset="0"/>
              </a:rPr>
              <a:t>Design and develop a functional virtual desktop assistant system that operates seamlessly on a user's desktop environment.</a:t>
            </a:r>
          </a:p>
          <a:p>
            <a:pPr marL="285750" indent="-285750">
              <a:buClr>
                <a:schemeClr val="tx2"/>
              </a:buClr>
              <a:buFont typeface="Arial" panose="020B0604020202020204" pitchFamily="34" charset="0"/>
              <a:buChar char="•"/>
            </a:pPr>
            <a:endParaRPr lang="en-US" sz="1600" dirty="0">
              <a:solidFill>
                <a:schemeClr val="tx2"/>
              </a:solidFill>
              <a:latin typeface="Times New Roman" panose="02020603050405020304" pitchFamily="18" charset="0"/>
              <a:cs typeface="Times New Roman" panose="02020603050405020304" pitchFamily="18" charset="0"/>
            </a:endParaRPr>
          </a:p>
          <a:p>
            <a:pPr marL="285750" indent="-285750">
              <a:buClr>
                <a:schemeClr val="tx2"/>
              </a:buClr>
              <a:buFont typeface="Arial" panose="020B0604020202020204" pitchFamily="34" charset="0"/>
              <a:buChar char="•"/>
            </a:pPr>
            <a:r>
              <a:rPr lang="en-US" sz="1600" b="0" i="0" dirty="0">
                <a:solidFill>
                  <a:schemeClr val="tx2"/>
                </a:solidFill>
                <a:effectLst/>
                <a:latin typeface="Times New Roman" panose="02020603050405020304" pitchFamily="18" charset="0"/>
                <a:cs typeface="Times New Roman" panose="02020603050405020304" pitchFamily="18" charset="0"/>
              </a:rPr>
              <a:t>Implement robust speech recognition capabilities to allow users to interact with the assistant using voice commands, enhancing accessibility and user experience</a:t>
            </a:r>
          </a:p>
          <a:p>
            <a:pPr marL="285750" indent="-285750">
              <a:buClr>
                <a:schemeClr val="tx2"/>
              </a:buClr>
              <a:buFont typeface="Arial" panose="020B0604020202020204" pitchFamily="34" charset="0"/>
              <a:buChar char="•"/>
            </a:pPr>
            <a:endParaRPr lang="en-US" sz="1600" dirty="0">
              <a:solidFill>
                <a:schemeClr val="tx2"/>
              </a:solidFill>
              <a:latin typeface="Times New Roman" panose="02020603050405020304" pitchFamily="18" charset="0"/>
              <a:cs typeface="Times New Roman" panose="02020603050405020304" pitchFamily="18" charset="0"/>
            </a:endParaRPr>
          </a:p>
          <a:p>
            <a:pPr marL="285750" indent="-285750">
              <a:buClr>
                <a:schemeClr val="tx2"/>
              </a:buClr>
              <a:buFont typeface="Arial" panose="020B0604020202020204" pitchFamily="34" charset="0"/>
              <a:buChar char="•"/>
            </a:pPr>
            <a:r>
              <a:rPr lang="en-US" sz="1600" b="0" i="0" dirty="0">
                <a:solidFill>
                  <a:schemeClr val="tx2"/>
                </a:solidFill>
                <a:effectLst/>
                <a:latin typeface="Times New Roman" panose="02020603050405020304" pitchFamily="18" charset="0"/>
                <a:cs typeface="Times New Roman" panose="02020603050405020304" pitchFamily="18" charset="0"/>
              </a:rPr>
              <a:t>Design an intuitive and user-friendly graphical interface that allows users to input text or voice commands and receive responses from the assistant in a clear and organized manner</a:t>
            </a:r>
          </a:p>
          <a:p>
            <a:pPr marL="285750" indent="-285750">
              <a:buClr>
                <a:schemeClr val="tx2"/>
              </a:buClr>
              <a:buFont typeface="Arial" panose="020B0604020202020204" pitchFamily="34" charset="0"/>
              <a:buChar char="•"/>
            </a:pPr>
            <a:endParaRPr lang="en-US" sz="1600" dirty="0">
              <a:solidFill>
                <a:schemeClr val="tx2"/>
              </a:solidFill>
              <a:latin typeface="Times New Roman" panose="02020603050405020304" pitchFamily="18" charset="0"/>
              <a:cs typeface="Times New Roman" panose="02020603050405020304" pitchFamily="18" charset="0"/>
            </a:endParaRPr>
          </a:p>
          <a:p>
            <a:pPr marL="285750" indent="-285750">
              <a:buClr>
                <a:schemeClr val="tx2"/>
              </a:buClr>
              <a:buFont typeface="Arial" panose="020B0604020202020204" pitchFamily="34" charset="0"/>
              <a:buChar char="•"/>
            </a:pPr>
            <a:r>
              <a:rPr lang="en-US" sz="1600" b="0" i="0" dirty="0">
                <a:solidFill>
                  <a:schemeClr val="tx2"/>
                </a:solidFill>
                <a:effectLst/>
                <a:latin typeface="Times New Roman" panose="02020603050405020304" pitchFamily="18" charset="0"/>
                <a:cs typeface="Times New Roman" panose="02020603050405020304" pitchFamily="18" charset="0"/>
              </a:rPr>
              <a:t>Create comprehensive documentation and user guides that detail the functionalities, capabilities, and usage instructions of the virtual desktop assistant, making it easy for users to interact effectively with the system.</a:t>
            </a:r>
            <a:endParaRPr lang="en-IN" sz="1600"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1"/>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Proxima Nova Semibold" panose="020B0604020202020204" charset="0"/>
              </a:rPr>
              <a:t>REQUIREMENT SPECIFICATION</a:t>
            </a:r>
            <a:endParaRPr dirty="0">
              <a:latin typeface="Proxima Nova Semibold" panose="020B0604020202020204" charset="0"/>
            </a:endParaRPr>
          </a:p>
        </p:txBody>
      </p:sp>
      <p:sp>
        <p:nvSpPr>
          <p:cNvPr id="2" name="TextBox 1">
            <a:extLst>
              <a:ext uri="{FF2B5EF4-FFF2-40B4-BE49-F238E27FC236}">
                <a16:creationId xmlns:a16="http://schemas.microsoft.com/office/drawing/2014/main" id="{C3BB897A-ABFD-8326-DF8C-C0AB95E05A38}"/>
              </a:ext>
            </a:extLst>
          </p:cNvPr>
          <p:cNvSpPr txBox="1"/>
          <p:nvPr/>
        </p:nvSpPr>
        <p:spPr>
          <a:xfrm>
            <a:off x="838581" y="1350168"/>
            <a:ext cx="7466838" cy="3724096"/>
          </a:xfrm>
          <a:prstGeom prst="rect">
            <a:avLst/>
          </a:prstGeom>
          <a:noFill/>
        </p:spPr>
        <p:txBody>
          <a:bodyPr wrap="square" rtlCol="0">
            <a:spAutoFit/>
          </a:bodyPr>
          <a:lstStyle/>
          <a:p>
            <a:pPr marL="285750" indent="-285750">
              <a:buClr>
                <a:schemeClr val="tx2"/>
              </a:buClr>
              <a:buFont typeface="Courier New" panose="02070309020205020404" pitchFamily="49" charset="0"/>
              <a:buChar char="o"/>
            </a:pPr>
            <a:r>
              <a:rPr lang="en-IN" sz="2000" dirty="0">
                <a:solidFill>
                  <a:schemeClr val="tx2"/>
                </a:solidFill>
                <a:latin typeface="Times New Roman" panose="02020603050405020304" pitchFamily="18" charset="0"/>
                <a:cs typeface="Times New Roman" panose="02020603050405020304" pitchFamily="18" charset="0"/>
              </a:rPr>
              <a:t>We used the language python for building this project :</a:t>
            </a:r>
          </a:p>
          <a:p>
            <a:pPr marL="285750" indent="-285750">
              <a:buClr>
                <a:schemeClr val="tx2"/>
              </a:buClr>
              <a:buFont typeface="Courier New" panose="02070309020205020404" pitchFamily="49" charset="0"/>
              <a:buChar char="o"/>
            </a:pPr>
            <a:endParaRPr lang="en-IN" dirty="0">
              <a:solidFill>
                <a:schemeClr val="tx2"/>
              </a:solidFill>
              <a:latin typeface="Times New Roman" panose="02020603050405020304" pitchFamily="18" charset="0"/>
              <a:cs typeface="Times New Roman" panose="02020603050405020304" pitchFamily="18" charset="0"/>
            </a:endParaRPr>
          </a:p>
          <a:p>
            <a:pPr marL="285750" lvl="8" indent="-285750">
              <a:buClr>
                <a:schemeClr val="tx2"/>
              </a:buClr>
              <a:buFont typeface="Wingdings" panose="05000000000000000000" pitchFamily="2" charset="2"/>
              <a:buChar char="Ø"/>
            </a:pPr>
            <a:r>
              <a:rPr lang="en-US" dirty="0">
                <a:solidFill>
                  <a:schemeClr val="tx2"/>
                </a:solidFill>
                <a:latin typeface="Times New Roman" panose="02020603050405020304" pitchFamily="18" charset="0"/>
                <a:cs typeface="Times New Roman" panose="02020603050405020304" pitchFamily="18" charset="0"/>
              </a:rPr>
              <a:t>Python is a general purpose ,interpreted ,interactive and object oriented programming language.</a:t>
            </a:r>
          </a:p>
          <a:p>
            <a:pPr marL="285750" lvl="8" indent="-285750">
              <a:buClr>
                <a:schemeClr val="tx2"/>
              </a:buClr>
              <a:buFont typeface="Wingdings" panose="05000000000000000000" pitchFamily="2" charset="2"/>
              <a:buChar char="Ø"/>
            </a:pPr>
            <a:endParaRPr lang="en-US" dirty="0">
              <a:solidFill>
                <a:schemeClr val="tx2"/>
              </a:solidFill>
              <a:latin typeface="Times New Roman" panose="02020603050405020304" pitchFamily="18" charset="0"/>
              <a:cs typeface="Times New Roman" panose="02020603050405020304" pitchFamily="18" charset="0"/>
            </a:endParaRPr>
          </a:p>
          <a:p>
            <a:pPr marL="285750" lvl="8" indent="-285750">
              <a:buClr>
                <a:schemeClr val="tx2"/>
              </a:buClr>
              <a:buFont typeface="Wingdings" panose="05000000000000000000" pitchFamily="2" charset="2"/>
              <a:buChar char="Ø"/>
            </a:pPr>
            <a:endParaRPr lang="en-US" dirty="0">
              <a:solidFill>
                <a:schemeClr val="tx2"/>
              </a:solidFill>
              <a:latin typeface="Times New Roman" panose="02020603050405020304" pitchFamily="18" charset="0"/>
              <a:cs typeface="Times New Roman" panose="02020603050405020304" pitchFamily="18" charset="0"/>
            </a:endParaRPr>
          </a:p>
          <a:p>
            <a:pPr marL="285750" lvl="8" indent="-285750">
              <a:buClr>
                <a:schemeClr val="tx2"/>
              </a:buClr>
              <a:buFont typeface="Courier New" panose="02070309020205020404" pitchFamily="49" charset="0"/>
              <a:buChar char="o"/>
            </a:pPr>
            <a:r>
              <a:rPr lang="en-IN" sz="2000" dirty="0">
                <a:solidFill>
                  <a:schemeClr val="tx2"/>
                </a:solidFill>
                <a:latin typeface="Times New Roman" panose="02020603050405020304" pitchFamily="18" charset="0"/>
                <a:cs typeface="Times New Roman" panose="02020603050405020304" pitchFamily="18" charset="0"/>
              </a:rPr>
              <a:t>The system requirements were :</a:t>
            </a:r>
          </a:p>
          <a:p>
            <a:pPr marL="285750" lvl="8" indent="-285750">
              <a:buClr>
                <a:schemeClr val="tx2"/>
              </a:buClr>
              <a:buFont typeface="Courier New" panose="02070309020205020404" pitchFamily="49" charset="0"/>
              <a:buChar char="o"/>
            </a:pPr>
            <a:endParaRPr lang="en-IN" sz="1600" dirty="0">
              <a:solidFill>
                <a:schemeClr val="tx2"/>
              </a:solidFill>
              <a:latin typeface="Times New Roman" panose="02020603050405020304" pitchFamily="18" charset="0"/>
              <a:cs typeface="Times New Roman" panose="02020603050405020304" pitchFamily="18" charset="0"/>
            </a:endParaRPr>
          </a:p>
          <a:p>
            <a:pPr marL="285750" lvl="8" indent="-285750">
              <a:buClr>
                <a:schemeClr val="tx2"/>
              </a:buClr>
              <a:buFont typeface="Wingdings" panose="05000000000000000000" pitchFamily="2" charset="2"/>
              <a:buChar char="Ø"/>
            </a:pPr>
            <a:r>
              <a:rPr lang="en-IN" sz="1400" dirty="0">
                <a:solidFill>
                  <a:schemeClr val="tx2"/>
                </a:solidFill>
                <a:latin typeface="Times New Roman" panose="02020603050405020304" pitchFamily="18" charset="0"/>
                <a:cs typeface="Times New Roman" panose="02020603050405020304" pitchFamily="18" charset="0"/>
              </a:rPr>
              <a:t>We used the VS code IDE for building this project.</a:t>
            </a:r>
          </a:p>
          <a:p>
            <a:pPr marL="285750" lvl="8" indent="-285750">
              <a:buClr>
                <a:schemeClr val="tx2"/>
              </a:buClr>
              <a:buFont typeface="Wingdings" panose="05000000000000000000" pitchFamily="2" charset="2"/>
              <a:buChar char="Ø"/>
            </a:pPr>
            <a:r>
              <a:rPr lang="en-IN" sz="1400" dirty="0">
                <a:solidFill>
                  <a:schemeClr val="tx2"/>
                </a:solidFill>
                <a:latin typeface="Times New Roman" panose="02020603050405020304" pitchFamily="18" charset="0"/>
                <a:cs typeface="Times New Roman" panose="02020603050405020304" pitchFamily="18" charset="0"/>
              </a:rPr>
              <a:t>An 64-bit operating system.</a:t>
            </a:r>
          </a:p>
          <a:p>
            <a:pPr marL="285750" lvl="8" indent="-285750">
              <a:buClr>
                <a:schemeClr val="tx2"/>
              </a:buClr>
              <a:buFont typeface="Wingdings" panose="05000000000000000000" pitchFamily="2" charset="2"/>
              <a:buChar char="Ø"/>
            </a:pPr>
            <a:r>
              <a:rPr lang="en-IN" sz="1400" dirty="0">
                <a:solidFill>
                  <a:schemeClr val="tx2"/>
                </a:solidFill>
                <a:latin typeface="Times New Roman" panose="02020603050405020304" pitchFamily="18" charset="0"/>
                <a:cs typeface="Times New Roman" panose="02020603050405020304" pitchFamily="18" charset="0"/>
              </a:rPr>
              <a:t>RAM of 4GB and some useful packages of python such as </a:t>
            </a:r>
            <a:r>
              <a:rPr lang="en-IN" sz="1400" dirty="0" err="1">
                <a:solidFill>
                  <a:schemeClr val="tx2"/>
                </a:solidFill>
                <a:latin typeface="Times New Roman" panose="02020603050405020304" pitchFamily="18" charset="0"/>
                <a:cs typeface="Times New Roman" panose="02020603050405020304" pitchFamily="18" charset="0"/>
              </a:rPr>
              <a:t>SpeechRecognition</a:t>
            </a:r>
            <a:r>
              <a:rPr lang="en-IN" sz="1400" dirty="0">
                <a:solidFill>
                  <a:schemeClr val="tx2"/>
                </a:solidFill>
                <a:latin typeface="Times New Roman" panose="02020603050405020304" pitchFamily="18" charset="0"/>
                <a:cs typeface="Times New Roman" panose="02020603050405020304" pitchFamily="18" charset="0"/>
              </a:rPr>
              <a:t> , Wikipedia and      Other useful packages.</a:t>
            </a:r>
          </a:p>
          <a:p>
            <a:pPr marL="285750" lvl="8" indent="-285750">
              <a:buClr>
                <a:schemeClr val="tx2"/>
              </a:buClr>
              <a:buFont typeface="Wingdings" panose="05000000000000000000" pitchFamily="2" charset="2"/>
              <a:buChar char="Ø"/>
            </a:pPr>
            <a:r>
              <a:rPr lang="en-IN" sz="1400" dirty="0">
                <a:solidFill>
                  <a:schemeClr val="tx2"/>
                </a:solidFill>
                <a:latin typeface="Times New Roman" panose="02020603050405020304" pitchFamily="18" charset="0"/>
                <a:cs typeface="Times New Roman" panose="02020603050405020304" pitchFamily="18" charset="0"/>
              </a:rPr>
              <a:t>Microphone of the laptop.</a:t>
            </a:r>
            <a:endParaRPr lang="en-US" dirty="0">
              <a:solidFill>
                <a:schemeClr val="tx2"/>
              </a:solidFill>
              <a:latin typeface="Times New Roman" panose="02020603050405020304" pitchFamily="18" charset="0"/>
              <a:cs typeface="Times New Roman" panose="02020603050405020304" pitchFamily="18" charset="0"/>
            </a:endParaRPr>
          </a:p>
          <a:p>
            <a:pPr marL="285750" lvl="8" indent="-285750">
              <a:buClr>
                <a:schemeClr val="tx2"/>
              </a:buClr>
              <a:buFont typeface="Wingdings" panose="05000000000000000000" pitchFamily="2" charset="2"/>
              <a:buChar char="Ø"/>
            </a:pPr>
            <a:endParaRPr lang="en-IN" sz="1400" dirty="0">
              <a:solidFill>
                <a:schemeClr val="tx2"/>
              </a:solidFill>
              <a:latin typeface="Times New Roman" panose="02020603050405020304" pitchFamily="18" charset="0"/>
              <a:cs typeface="Times New Roman" panose="02020603050405020304" pitchFamily="18" charset="0"/>
            </a:endParaRPr>
          </a:p>
          <a:p>
            <a:pPr marL="285750" lvl="8" indent="-285750">
              <a:buClr>
                <a:schemeClr val="tx2"/>
              </a:buClr>
              <a:buFont typeface="Wingdings" panose="05000000000000000000" pitchFamily="2" charset="2"/>
              <a:buChar char="Ø"/>
            </a:pPr>
            <a:endParaRPr lang="en-IN" sz="1400" dirty="0">
              <a:solidFill>
                <a:schemeClr val="tx2"/>
              </a:solidFill>
              <a:latin typeface="Times New Roman" panose="02020603050405020304" pitchFamily="18" charset="0"/>
              <a:cs typeface="Times New Roman" panose="02020603050405020304" pitchFamily="18" charset="0"/>
            </a:endParaRPr>
          </a:p>
          <a:p>
            <a:pPr marL="285750" lvl="8" indent="-285750">
              <a:buClr>
                <a:schemeClr val="tx2"/>
              </a:buClr>
              <a:buFont typeface="Wingdings" panose="05000000000000000000" pitchFamily="2" charset="2"/>
              <a:buChar char="Ø"/>
            </a:pPr>
            <a:endParaRPr lang="en-IN" sz="1400" dirty="0">
              <a:solidFill>
                <a:schemeClr val="tx2"/>
              </a:solidFill>
              <a:latin typeface="Times New Roman" panose="02020603050405020304" pitchFamily="18" charset="0"/>
              <a:cs typeface="Times New Roman" panose="02020603050405020304" pitchFamily="18" charset="0"/>
            </a:endParaRPr>
          </a:p>
          <a:p>
            <a:pPr marL="285750" lvl="8" indent="-285750">
              <a:buClr>
                <a:schemeClr val="tx2"/>
              </a:buClr>
              <a:buFont typeface="Wingdings" panose="05000000000000000000" pitchFamily="2" charset="2"/>
              <a:buChar char="Ø"/>
            </a:pPr>
            <a:endParaRPr lang="en-IN"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transition spd="slow">
    <p:wheel spokes="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94" name="Google Shape;294;p22"/>
          <p:cNvSpPr txBox="1">
            <a:spLocks noGrp="1"/>
          </p:cNvSpPr>
          <p:nvPr>
            <p:ph type="title"/>
          </p:nvPr>
        </p:nvSpPr>
        <p:spPr>
          <a:xfrm>
            <a:off x="620087" y="43948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Proxima Nova Semibold" panose="020B0604020202020204" charset="0"/>
              </a:rPr>
              <a:t>FLOW CHART</a:t>
            </a:r>
            <a:endParaRPr dirty="0">
              <a:latin typeface="Proxima Nova Semibold" panose="020B0604020202020204" charset="0"/>
            </a:endParaRPr>
          </a:p>
        </p:txBody>
      </p:sp>
      <p:pic>
        <p:nvPicPr>
          <p:cNvPr id="3" name="Picture 2" descr="A diagram of a computer program&#10;&#10;Description automatically generated">
            <a:extLst>
              <a:ext uri="{FF2B5EF4-FFF2-40B4-BE49-F238E27FC236}">
                <a16:creationId xmlns:a16="http://schemas.microsoft.com/office/drawing/2014/main" id="{F7C9D64D-A61F-C0B0-464C-65716D5C982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84745" y="1156118"/>
            <a:ext cx="7478973" cy="3700780"/>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 name="TextBox 2">
            <a:extLst>
              <a:ext uri="{FF2B5EF4-FFF2-40B4-BE49-F238E27FC236}">
                <a16:creationId xmlns:a16="http://schemas.microsoft.com/office/drawing/2014/main" id="{96E03DFE-6ED1-AD85-25EC-9A73CFCFB4C4}"/>
              </a:ext>
            </a:extLst>
          </p:cNvPr>
          <p:cNvSpPr txBox="1"/>
          <p:nvPr/>
        </p:nvSpPr>
        <p:spPr>
          <a:xfrm>
            <a:off x="772160" y="1148684"/>
            <a:ext cx="7426960" cy="3785652"/>
          </a:xfrm>
          <a:prstGeom prst="rect">
            <a:avLst/>
          </a:prstGeom>
          <a:noFill/>
        </p:spPr>
        <p:txBody>
          <a:bodyPr wrap="square">
            <a:spAutoFit/>
          </a:bodyPr>
          <a:lstStyle/>
          <a:p>
            <a:pPr marL="285750" indent="-285750">
              <a:buClr>
                <a:schemeClr val="tx2"/>
              </a:buClr>
              <a:buFont typeface="Arial" panose="020B0604020202020204" pitchFamily="34" charset="0"/>
              <a:buChar char="•"/>
            </a:pPr>
            <a:r>
              <a:rPr kumimoji="0" lang="en-US" sz="20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Voice Commands :</a:t>
            </a:r>
            <a:r>
              <a:rPr kumimoji="0" lang="en-US" sz="2000" b="0"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 Virtual assistants that support voice commands allow for hands-free interaction, making it convenient   to perform tasks while multitasking or when your hands are occupied.</a:t>
            </a:r>
            <a:r>
              <a:rPr kumimoji="0" lang="en-IN" sz="2000" b="0" i="0" u="none" strike="noStrike" kern="1200" cap="none" spc="0" normalizeH="0" baseline="0" noProof="0" dirty="0">
                <a:ln>
                  <a:noFill/>
                </a:ln>
                <a:solidFill>
                  <a:schemeClr val="tx2"/>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p>
          <a:p>
            <a:pPr marL="285750" indent="-285750">
              <a:buClr>
                <a:schemeClr val="tx2"/>
              </a:buClr>
              <a:buFont typeface="Arial" panose="020B0604020202020204" pitchFamily="34" charset="0"/>
              <a:buChar char="•"/>
            </a:pPr>
            <a:endParaRPr kumimoji="0" lang="en-IN" sz="2000" b="0" i="0" u="none" strike="noStrike" kern="1200" cap="none" spc="0" normalizeH="0" baseline="0" noProof="0" dirty="0">
              <a:ln>
                <a:noFill/>
              </a:ln>
              <a:solidFill>
                <a:schemeClr val="tx2"/>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Clr>
                <a:schemeClr val="tx2"/>
              </a:buClr>
              <a:buFont typeface="Arial" panose="020B0604020202020204" pitchFamily="34" charset="0"/>
              <a:buChar char="•"/>
            </a:pPr>
            <a:r>
              <a:rPr kumimoji="0" lang="en-US" sz="20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Entertainment :</a:t>
            </a:r>
            <a:r>
              <a:rPr kumimoji="0" lang="en-US" sz="2000" b="0"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 You can use a virtual assistant to play music, recommend movies, and suggest other forms of entertainment based on your preferences.</a:t>
            </a:r>
          </a:p>
          <a:p>
            <a:pPr marL="285750" indent="-285750">
              <a:buClr>
                <a:schemeClr val="tx2"/>
              </a:buClr>
              <a:buFont typeface="Arial" panose="020B0604020202020204" pitchFamily="34" charset="0"/>
              <a:buChar char="•"/>
            </a:pPr>
            <a:endParaRPr kumimoji="0" lang="en-US" sz="2000" b="0"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a:p>
            <a:pPr marL="285750" indent="-285750">
              <a:buClr>
                <a:schemeClr val="tx2"/>
              </a:buClr>
              <a:buFont typeface="Arial" panose="020B0604020202020204" pitchFamily="34" charset="0"/>
              <a:buChar char="•"/>
            </a:pPr>
            <a:r>
              <a:rPr kumimoji="0" lang="en-US" sz="20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Mental Health Support :</a:t>
            </a:r>
            <a:r>
              <a:rPr kumimoji="0" lang="en-US" sz="2000" b="0"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 Some virtual assistants are designed to offer emotional support, provide relaxation techniques, and suggest mindfulness exercises.</a:t>
            </a:r>
            <a:endParaRPr lang="en-US" sz="2000" b="0" i="0" dirty="0">
              <a:solidFill>
                <a:schemeClr val="tx2"/>
              </a:solidFill>
              <a:effectLst/>
              <a:latin typeface="Times New Roman" panose="02020603050405020304" pitchFamily="18" charset="0"/>
              <a:cs typeface="Times New Roman" panose="02020603050405020304" pitchFamily="18" charset="0"/>
            </a:endParaRPr>
          </a:p>
          <a:p>
            <a:pPr marL="285750" indent="-285750">
              <a:buClr>
                <a:schemeClr val="tx2"/>
              </a:buClr>
              <a:buFont typeface="Arial" panose="020B0604020202020204" pitchFamily="34" charset="0"/>
              <a:buChar char="•"/>
            </a:pPr>
            <a:endParaRPr lang="en-US" sz="2000" dirty="0">
              <a:solidFill>
                <a:schemeClr val="tx2"/>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B74D47B-9360-0035-E10C-0DD1AE7959A6}"/>
              </a:ext>
            </a:extLst>
          </p:cNvPr>
          <p:cNvSpPr txBox="1"/>
          <p:nvPr/>
        </p:nvSpPr>
        <p:spPr>
          <a:xfrm>
            <a:off x="2757940" y="410020"/>
            <a:ext cx="5126736" cy="1477328"/>
          </a:xfrm>
          <a:prstGeom prst="rect">
            <a:avLst/>
          </a:prstGeom>
          <a:noFill/>
        </p:spPr>
        <p:txBody>
          <a:bodyPr wrap="square" rtlCol="0">
            <a:spAutoFit/>
          </a:bodyPr>
          <a:lstStyle/>
          <a:p>
            <a:pPr>
              <a:buClr>
                <a:schemeClr val="tx2"/>
              </a:buClr>
            </a:pPr>
            <a:r>
              <a:rPr lang="en-IN" sz="3000" b="1" dirty="0">
                <a:solidFill>
                  <a:schemeClr val="tx2"/>
                </a:solidFill>
                <a:latin typeface="Proxima Nova Semibold" panose="020B0604020202020204" charset="0"/>
                <a:cs typeface="Rajdhani" panose="020B0604020202020204" charset="0"/>
              </a:rPr>
              <a:t>APPLICABILITY</a:t>
            </a:r>
          </a:p>
          <a:p>
            <a:pPr marL="285750" lvl="8" indent="-285750">
              <a:buClr>
                <a:schemeClr val="tx2"/>
              </a:buClr>
              <a:buFont typeface="Wingdings" panose="05000000000000000000" pitchFamily="2" charset="2"/>
              <a:buChar char="Ø"/>
            </a:pPr>
            <a:endParaRPr lang="en-IN" sz="3000" b="1" dirty="0">
              <a:solidFill>
                <a:schemeClr val="tx2"/>
              </a:solidFill>
              <a:latin typeface="Rajdhani" panose="020B0604020202020204" charset="0"/>
              <a:cs typeface="Rajdhani" panose="020B0604020202020204" charset="0"/>
            </a:endParaRPr>
          </a:p>
          <a:p>
            <a:pPr marL="285750" lvl="8" indent="-285750">
              <a:buClr>
                <a:schemeClr val="tx2"/>
              </a:buClr>
              <a:buFont typeface="Wingdings" panose="05000000000000000000" pitchFamily="2" charset="2"/>
              <a:buChar char="Ø"/>
            </a:pPr>
            <a:endParaRPr lang="en-IN" sz="3000" b="1" dirty="0">
              <a:solidFill>
                <a:schemeClr val="tx2"/>
              </a:solidFill>
              <a:latin typeface="Rajdhani" panose="020B0604020202020204" charset="0"/>
              <a:cs typeface="Rajdhani" panose="020B0604020202020204" charset="0"/>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79663E-E9D0-D7B2-162F-4939B8ADCBD3}"/>
              </a:ext>
            </a:extLst>
          </p:cNvPr>
          <p:cNvSpPr txBox="1"/>
          <p:nvPr/>
        </p:nvSpPr>
        <p:spPr>
          <a:xfrm>
            <a:off x="1422400" y="1421795"/>
            <a:ext cx="7915275" cy="3046988"/>
          </a:xfrm>
          <a:prstGeom prst="rect">
            <a:avLst/>
          </a:prstGeom>
          <a:noFill/>
        </p:spPr>
        <p:txBody>
          <a:bodyPr wrap="square">
            <a:spAutoFit/>
          </a:bodyPr>
          <a:lstStyle/>
          <a:p>
            <a:pPr marL="285750" indent="-285750">
              <a:buClr>
                <a:schemeClr val="tx2"/>
              </a:buClr>
              <a:buFont typeface="Wingdings" panose="05000000000000000000" pitchFamily="2" charset="2"/>
              <a:buChar char="ü"/>
            </a:pPr>
            <a:r>
              <a:rPr lang="en-US" sz="1600" dirty="0">
                <a:solidFill>
                  <a:schemeClr val="tx2"/>
                </a:solidFill>
                <a:effectLst/>
                <a:latin typeface="Times New Roman" panose="02020603050405020304" pitchFamily="18" charset="0"/>
                <a:ea typeface="Microsoft Himalaya" panose="01010100010101010101" pitchFamily="2" charset="0"/>
                <a:cs typeface="Times New Roman" panose="02020603050405020304" pitchFamily="18" charset="0"/>
              </a:rPr>
              <a:t>Open </a:t>
            </a:r>
            <a:r>
              <a:rPr lang="en-US" sz="1600" dirty="0">
                <a:solidFill>
                  <a:schemeClr val="tx2"/>
                </a:solidFill>
                <a:latin typeface="Times New Roman" panose="02020603050405020304" pitchFamily="18" charset="0"/>
                <a:ea typeface="Microsoft Himalaya" panose="01010100010101010101" pitchFamily="2" charset="0"/>
                <a:cs typeface="Times New Roman" panose="02020603050405020304" pitchFamily="18" charset="0"/>
              </a:rPr>
              <a:t>Y</a:t>
            </a:r>
            <a:r>
              <a:rPr lang="en-US" sz="1600" dirty="0">
                <a:solidFill>
                  <a:schemeClr val="tx2"/>
                </a:solidFill>
                <a:effectLst/>
                <a:latin typeface="Times New Roman" panose="02020603050405020304" pitchFamily="18" charset="0"/>
                <a:ea typeface="Microsoft Himalaya" panose="01010100010101010101" pitchFamily="2" charset="0"/>
                <a:cs typeface="Times New Roman" panose="02020603050405020304" pitchFamily="18" charset="0"/>
              </a:rPr>
              <a:t>ouTube</a:t>
            </a:r>
          </a:p>
          <a:p>
            <a:pPr marL="285750" indent="-285750">
              <a:buClr>
                <a:schemeClr val="tx2"/>
              </a:buClr>
              <a:buFont typeface="Wingdings" panose="05000000000000000000" pitchFamily="2" charset="2"/>
              <a:buChar char="ü"/>
            </a:pPr>
            <a:r>
              <a:rPr lang="en-US" sz="1600" dirty="0">
                <a:solidFill>
                  <a:schemeClr val="tx2"/>
                </a:solidFill>
                <a:effectLst/>
                <a:latin typeface="Times New Roman" panose="02020603050405020304" pitchFamily="18" charset="0"/>
                <a:ea typeface="Microsoft Himalaya" panose="01010100010101010101" pitchFamily="2" charset="0"/>
                <a:cs typeface="Times New Roman" panose="02020603050405020304" pitchFamily="18" charset="0"/>
              </a:rPr>
              <a:t>Play any Music</a:t>
            </a:r>
          </a:p>
          <a:p>
            <a:pPr marL="285750" indent="-285750">
              <a:buClr>
                <a:schemeClr val="tx2"/>
              </a:buClr>
              <a:buFont typeface="Wingdings" panose="05000000000000000000" pitchFamily="2" charset="2"/>
              <a:buChar char="ü"/>
            </a:pPr>
            <a:r>
              <a:rPr lang="en-IN" sz="1600" dirty="0">
                <a:solidFill>
                  <a:schemeClr val="tx2"/>
                </a:solidFill>
                <a:latin typeface="Times New Roman" panose="02020603050405020304" pitchFamily="18" charset="0"/>
                <a:cs typeface="Times New Roman" panose="02020603050405020304" pitchFamily="18" charset="0"/>
              </a:rPr>
              <a:t>Initiate Google’s Search</a:t>
            </a:r>
            <a:endParaRPr lang="en-IN" sz="1600" dirty="0">
              <a:solidFill>
                <a:schemeClr val="tx2"/>
              </a:solidFill>
              <a:effectLst/>
              <a:latin typeface="Times New Roman" panose="02020603050405020304" pitchFamily="18" charset="0"/>
              <a:ea typeface="Microsoft Himalaya" panose="01010100010101010101" pitchFamily="2" charset="0"/>
              <a:cs typeface="Times New Roman" panose="02020603050405020304" pitchFamily="18" charset="0"/>
            </a:endParaRPr>
          </a:p>
          <a:p>
            <a:pPr marL="285750" indent="-285750">
              <a:buClr>
                <a:schemeClr val="tx2"/>
              </a:buClr>
              <a:buFont typeface="Wingdings" panose="05000000000000000000" pitchFamily="2" charset="2"/>
              <a:buChar char="ü"/>
            </a:pPr>
            <a:r>
              <a:rPr lang="en-US" sz="1600" dirty="0">
                <a:solidFill>
                  <a:schemeClr val="tx2"/>
                </a:solidFill>
                <a:effectLst/>
                <a:latin typeface="Times New Roman" panose="02020603050405020304" pitchFamily="18" charset="0"/>
                <a:ea typeface="Microsoft Himalaya" panose="01010100010101010101" pitchFamily="2" charset="0"/>
                <a:cs typeface="Times New Roman" panose="02020603050405020304" pitchFamily="18" charset="0"/>
              </a:rPr>
              <a:t>Calculate </a:t>
            </a:r>
            <a:r>
              <a:rPr lang="en-US" sz="1600" dirty="0">
                <a:solidFill>
                  <a:schemeClr val="tx2"/>
                </a:solidFill>
                <a:latin typeface="Times New Roman" panose="02020603050405020304" pitchFamily="18" charset="0"/>
                <a:ea typeface="Microsoft Himalaya" panose="01010100010101010101" pitchFamily="2" charset="0"/>
                <a:cs typeface="Times New Roman" panose="02020603050405020304" pitchFamily="18" charset="0"/>
              </a:rPr>
              <a:t>A</a:t>
            </a:r>
            <a:r>
              <a:rPr lang="en-US" sz="1600" dirty="0">
                <a:solidFill>
                  <a:schemeClr val="tx2"/>
                </a:solidFill>
                <a:effectLst/>
                <a:latin typeface="Times New Roman" panose="02020603050405020304" pitchFamily="18" charset="0"/>
                <a:ea typeface="Microsoft Himalaya" panose="01010100010101010101" pitchFamily="2" charset="0"/>
                <a:cs typeface="Times New Roman" panose="02020603050405020304" pitchFamily="18" charset="0"/>
              </a:rPr>
              <a:t>nything</a:t>
            </a:r>
            <a:endParaRPr lang="en-IN" sz="1600" dirty="0">
              <a:solidFill>
                <a:schemeClr val="tx2"/>
              </a:solidFill>
              <a:effectLst/>
              <a:latin typeface="Times New Roman" panose="02020603050405020304" pitchFamily="18" charset="0"/>
              <a:ea typeface="Microsoft Himalaya" panose="01010100010101010101" pitchFamily="2" charset="0"/>
              <a:cs typeface="Times New Roman" panose="02020603050405020304" pitchFamily="18" charset="0"/>
            </a:endParaRPr>
          </a:p>
          <a:p>
            <a:pPr marL="285750" indent="-285750">
              <a:buClr>
                <a:schemeClr val="tx2"/>
              </a:buClr>
              <a:buFont typeface="Wingdings" panose="05000000000000000000" pitchFamily="2" charset="2"/>
              <a:buChar char="ü"/>
            </a:pPr>
            <a:r>
              <a:rPr lang="en-US" sz="1600" dirty="0">
                <a:solidFill>
                  <a:schemeClr val="tx2"/>
                </a:solidFill>
                <a:effectLst/>
                <a:latin typeface="Times New Roman" panose="02020603050405020304" pitchFamily="18" charset="0"/>
                <a:ea typeface="Microsoft Himalaya" panose="01010100010101010101" pitchFamily="2" charset="0"/>
                <a:cs typeface="Times New Roman" panose="02020603050405020304" pitchFamily="18" charset="0"/>
              </a:rPr>
              <a:t>Know the Date and Time</a:t>
            </a:r>
            <a:endParaRPr lang="en-IN" sz="1600" dirty="0">
              <a:solidFill>
                <a:schemeClr val="tx2"/>
              </a:solidFill>
              <a:effectLst/>
              <a:latin typeface="Times New Roman" panose="02020603050405020304" pitchFamily="18" charset="0"/>
              <a:ea typeface="Microsoft Himalaya" panose="01010100010101010101" pitchFamily="2" charset="0"/>
              <a:cs typeface="Times New Roman" panose="02020603050405020304" pitchFamily="18" charset="0"/>
            </a:endParaRPr>
          </a:p>
          <a:p>
            <a:pPr marL="285750" indent="-285750">
              <a:buClr>
                <a:schemeClr val="tx2"/>
              </a:buClr>
              <a:buFont typeface="Wingdings" panose="05000000000000000000" pitchFamily="2" charset="2"/>
              <a:buChar char="ü"/>
            </a:pPr>
            <a:r>
              <a:rPr lang="en-US" sz="1600" dirty="0">
                <a:solidFill>
                  <a:schemeClr val="tx2"/>
                </a:solidFill>
                <a:effectLst/>
                <a:latin typeface="Times New Roman" panose="02020603050405020304" pitchFamily="18" charset="0"/>
                <a:ea typeface="Microsoft Himalaya" panose="01010100010101010101" pitchFamily="2" charset="0"/>
                <a:cs typeface="Times New Roman" panose="02020603050405020304" pitchFamily="18" charset="0"/>
              </a:rPr>
              <a:t>Listen to Jokes for Fun</a:t>
            </a:r>
          </a:p>
          <a:p>
            <a:pPr marL="285750" indent="-285750">
              <a:buClr>
                <a:schemeClr val="tx2"/>
              </a:buClr>
              <a:buFont typeface="Wingdings" panose="05000000000000000000" pitchFamily="2" charset="2"/>
              <a:buChar char="ü"/>
            </a:pPr>
            <a:r>
              <a:rPr lang="en-US" sz="1600" dirty="0">
                <a:solidFill>
                  <a:schemeClr val="tx2"/>
                </a:solidFill>
                <a:latin typeface="Times New Roman" panose="02020603050405020304" pitchFamily="18" charset="0"/>
                <a:ea typeface="Microsoft Himalaya" panose="01010100010101010101" pitchFamily="2" charset="0"/>
                <a:cs typeface="Times New Roman" panose="02020603050405020304" pitchFamily="18" charset="0"/>
              </a:rPr>
              <a:t>S</a:t>
            </a:r>
            <a:r>
              <a:rPr lang="en-US" sz="1600" dirty="0">
                <a:solidFill>
                  <a:schemeClr val="tx2"/>
                </a:solidFill>
                <a:effectLst/>
                <a:latin typeface="Times New Roman" panose="02020603050405020304" pitchFamily="18" charset="0"/>
                <a:ea typeface="Microsoft Himalaya" panose="01010100010101010101" pitchFamily="2" charset="0"/>
                <a:cs typeface="Times New Roman" panose="02020603050405020304" pitchFamily="18" charset="0"/>
              </a:rPr>
              <a:t>end mail with our college mail</a:t>
            </a:r>
            <a:endParaRPr lang="en-IN" sz="1600" dirty="0">
              <a:solidFill>
                <a:schemeClr val="tx2"/>
              </a:solidFill>
              <a:effectLst/>
              <a:latin typeface="Times New Roman" panose="02020603050405020304" pitchFamily="18" charset="0"/>
              <a:ea typeface="Microsoft Himalaya" panose="01010100010101010101" pitchFamily="2" charset="0"/>
              <a:cs typeface="Times New Roman" panose="02020603050405020304" pitchFamily="18" charset="0"/>
            </a:endParaRPr>
          </a:p>
          <a:p>
            <a:pPr marL="285750" indent="-285750">
              <a:buClr>
                <a:schemeClr val="tx2"/>
              </a:buClr>
              <a:buFont typeface="Wingdings" panose="05000000000000000000" pitchFamily="2" charset="2"/>
              <a:buChar char="ü"/>
            </a:pPr>
            <a:r>
              <a:rPr lang="en-US" sz="1600" dirty="0">
                <a:solidFill>
                  <a:schemeClr val="tx2"/>
                </a:solidFill>
                <a:latin typeface="Times New Roman" panose="02020603050405020304" pitchFamily="18" charset="0"/>
                <a:ea typeface="Microsoft Himalaya" panose="01010100010101010101" pitchFamily="2" charset="0"/>
                <a:cs typeface="Times New Roman" panose="02020603050405020304" pitchFamily="18" charset="0"/>
              </a:rPr>
              <a:t>S</a:t>
            </a:r>
            <a:r>
              <a:rPr lang="en-US" sz="1600" dirty="0">
                <a:solidFill>
                  <a:schemeClr val="tx2"/>
                </a:solidFill>
                <a:effectLst/>
                <a:latin typeface="Times New Roman" panose="02020603050405020304" pitchFamily="18" charset="0"/>
                <a:ea typeface="Microsoft Himalaya" panose="01010100010101010101" pitchFamily="2" charset="0"/>
                <a:cs typeface="Times New Roman" panose="02020603050405020304" pitchFamily="18" charset="0"/>
              </a:rPr>
              <a:t>earch </a:t>
            </a:r>
            <a:r>
              <a:rPr lang="en-US" sz="1600" dirty="0">
                <a:solidFill>
                  <a:schemeClr val="tx2"/>
                </a:solidFill>
                <a:latin typeface="Times New Roman" panose="02020603050405020304" pitchFamily="18" charset="0"/>
                <a:ea typeface="Microsoft Himalaya" panose="01010100010101010101" pitchFamily="2" charset="0"/>
                <a:cs typeface="Times New Roman" panose="02020603050405020304" pitchFamily="18" charset="0"/>
              </a:rPr>
              <a:t>A</a:t>
            </a:r>
            <a:r>
              <a:rPr lang="en-US" sz="1600" dirty="0">
                <a:solidFill>
                  <a:schemeClr val="tx2"/>
                </a:solidFill>
                <a:effectLst/>
                <a:latin typeface="Times New Roman" panose="02020603050405020304" pitchFamily="18" charset="0"/>
                <a:ea typeface="Microsoft Himalaya" panose="01010100010101010101" pitchFamily="2" charset="0"/>
                <a:cs typeface="Times New Roman" panose="02020603050405020304" pitchFamily="18" charset="0"/>
              </a:rPr>
              <a:t>nything or Anyone on Wikipedia</a:t>
            </a:r>
            <a:endParaRPr lang="en-IN" sz="1600" dirty="0">
              <a:solidFill>
                <a:schemeClr val="tx2"/>
              </a:solidFill>
              <a:effectLst/>
              <a:latin typeface="Times New Roman" panose="02020603050405020304" pitchFamily="18" charset="0"/>
              <a:ea typeface="Microsoft Himalaya" panose="01010100010101010101" pitchFamily="2" charset="0"/>
              <a:cs typeface="Times New Roman" panose="02020603050405020304" pitchFamily="18" charset="0"/>
            </a:endParaRPr>
          </a:p>
          <a:p>
            <a:pPr marL="285750" indent="-285750">
              <a:buClr>
                <a:schemeClr val="tx2"/>
              </a:buClr>
              <a:buFont typeface="Wingdings" panose="05000000000000000000" pitchFamily="2" charset="2"/>
              <a:buChar char="ü"/>
            </a:pPr>
            <a:r>
              <a:rPr lang="en-US" sz="1600" dirty="0">
                <a:solidFill>
                  <a:schemeClr val="tx2"/>
                </a:solidFill>
                <a:effectLst/>
                <a:latin typeface="Times New Roman" panose="02020603050405020304" pitchFamily="18" charset="0"/>
                <a:ea typeface="Microsoft Himalaya" panose="01010100010101010101" pitchFamily="2" charset="0"/>
                <a:cs typeface="Times New Roman" panose="02020603050405020304" pitchFamily="18" charset="0"/>
              </a:rPr>
              <a:t>Writing some Notes</a:t>
            </a:r>
            <a:endParaRPr lang="en-IN" sz="1600" dirty="0">
              <a:solidFill>
                <a:schemeClr val="tx2"/>
              </a:solidFill>
              <a:effectLst/>
              <a:latin typeface="Times New Roman" panose="02020603050405020304" pitchFamily="18" charset="0"/>
              <a:ea typeface="Microsoft Himalaya" panose="01010100010101010101" pitchFamily="2" charset="0"/>
              <a:cs typeface="Times New Roman" panose="02020603050405020304" pitchFamily="18" charset="0"/>
            </a:endParaRPr>
          </a:p>
          <a:p>
            <a:pPr marL="285750" indent="-285750">
              <a:buClr>
                <a:schemeClr val="tx2"/>
              </a:buClr>
              <a:buFont typeface="Wingdings" panose="05000000000000000000" pitchFamily="2" charset="2"/>
              <a:buChar char="ü"/>
            </a:pPr>
            <a:r>
              <a:rPr lang="en-US" sz="1600" dirty="0">
                <a:solidFill>
                  <a:schemeClr val="tx2"/>
                </a:solidFill>
                <a:effectLst/>
                <a:latin typeface="Times New Roman" panose="02020603050405020304" pitchFamily="18" charset="0"/>
                <a:ea typeface="Microsoft Himalaya" panose="01010100010101010101" pitchFamily="2" charset="0"/>
                <a:cs typeface="Times New Roman" panose="02020603050405020304" pitchFamily="18" charset="0"/>
              </a:rPr>
              <a:t>Shutdown the Desktop</a:t>
            </a:r>
            <a:endParaRPr lang="en-IN" sz="1600" dirty="0">
              <a:solidFill>
                <a:schemeClr val="tx2"/>
              </a:solidFill>
              <a:effectLst/>
              <a:latin typeface="Times New Roman" panose="02020603050405020304" pitchFamily="18" charset="0"/>
              <a:ea typeface="Microsoft Himalaya" panose="01010100010101010101" pitchFamily="2" charset="0"/>
              <a:cs typeface="Times New Roman" panose="02020603050405020304" pitchFamily="18" charset="0"/>
            </a:endParaRPr>
          </a:p>
          <a:p>
            <a:pPr marL="285750" indent="-285750">
              <a:buClr>
                <a:schemeClr val="tx2"/>
              </a:buClr>
              <a:buFont typeface="Wingdings" panose="05000000000000000000" pitchFamily="2" charset="2"/>
              <a:buChar char="ü"/>
            </a:pPr>
            <a:r>
              <a:rPr lang="en-US" sz="1600" dirty="0">
                <a:solidFill>
                  <a:schemeClr val="tx2"/>
                </a:solidFill>
                <a:effectLst/>
                <a:latin typeface="Times New Roman" panose="02020603050405020304" pitchFamily="18" charset="0"/>
                <a:ea typeface="Microsoft Himalaya" panose="01010100010101010101" pitchFamily="2" charset="0"/>
                <a:cs typeface="Times New Roman" panose="02020603050405020304" pitchFamily="18" charset="0"/>
              </a:rPr>
              <a:t>Restart the Desktop  etc</a:t>
            </a:r>
            <a:r>
              <a:rPr lang="en-US" sz="16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6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Clr>
                <a:schemeClr val="tx2"/>
              </a:buClr>
              <a:buFont typeface="Wingdings" panose="05000000000000000000" pitchFamily="2" charset="2"/>
              <a:buChar char="ü"/>
            </a:pPr>
            <a:endParaRPr lang="en-US" sz="1600" dirty="0">
              <a:solidFill>
                <a:schemeClr val="tx2"/>
              </a:solidFill>
              <a:effectLst/>
              <a:latin typeface="Times New Roman" panose="02020603050405020304" pitchFamily="18" charset="0"/>
              <a:ea typeface="Microsoft Himalaya" panose="01010100010101010101" pitchFamily="2" charset="0"/>
              <a:cs typeface="Times New Roman" panose="02020603050405020304" pitchFamily="18" charset="0"/>
            </a:endParaRPr>
          </a:p>
        </p:txBody>
      </p:sp>
      <p:sp>
        <p:nvSpPr>
          <p:cNvPr id="2" name="TextBox 1">
            <a:extLst>
              <a:ext uri="{FF2B5EF4-FFF2-40B4-BE49-F238E27FC236}">
                <a16:creationId xmlns:a16="http://schemas.microsoft.com/office/drawing/2014/main" id="{8F456015-FFDB-9648-54F0-09F391404026}"/>
              </a:ext>
            </a:extLst>
          </p:cNvPr>
          <p:cNvSpPr txBox="1"/>
          <p:nvPr/>
        </p:nvSpPr>
        <p:spPr>
          <a:xfrm>
            <a:off x="1422400" y="643939"/>
            <a:ext cx="4848746" cy="553998"/>
          </a:xfrm>
          <a:prstGeom prst="rect">
            <a:avLst/>
          </a:prstGeom>
          <a:noFill/>
        </p:spPr>
        <p:txBody>
          <a:bodyPr wrap="square" rtlCol="0">
            <a:spAutoFit/>
          </a:bodyPr>
          <a:lstStyle/>
          <a:p>
            <a:r>
              <a:rPr lang="en-IN" sz="3000" b="1" dirty="0">
                <a:solidFill>
                  <a:schemeClr val="tx2"/>
                </a:solidFill>
                <a:latin typeface="Proxima Nova Semibold" panose="020B0604020202020204" charset="0"/>
                <a:ea typeface="Linux Biolinum G" panose="02000503000000000000" pitchFamily="2" charset="0"/>
                <a:cs typeface="Rajdhani" panose="020B0604020202020204" charset="0"/>
              </a:rPr>
              <a:t>What Our Project Can Do</a:t>
            </a:r>
            <a:endParaRPr lang="en-IN" sz="3000" dirty="0">
              <a:solidFill>
                <a:schemeClr val="tx2"/>
              </a:solidFill>
              <a:latin typeface="Proxima Nova Semibold" panose="020B0604020202020204" charset="0"/>
              <a:cs typeface="Rajdhani" panose="020B0604020202020204" charset="0"/>
            </a:endParaRPr>
          </a:p>
        </p:txBody>
      </p:sp>
    </p:spTree>
    <p:extLst>
      <p:ext uri="{BB962C8B-B14F-4D97-AF65-F5344CB8AC3E}">
        <p14:creationId xmlns:p14="http://schemas.microsoft.com/office/powerpoint/2010/main" val="844283146"/>
      </p:ext>
    </p:extLst>
  </p:cSld>
  <p:clrMapOvr>
    <a:masterClrMapping/>
  </p:clrMapOvr>
  <p:transition spd="slow">
    <p:push dir="u"/>
  </p:transition>
</p:sld>
</file>

<file path=ppt/theme/theme1.xml><?xml version="1.0" encoding="utf-8"?>
<a:theme xmlns:a="http://schemas.openxmlformats.org/drawingml/2006/main" name="AI Tech Agency Infographics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478</TotalTime>
  <Words>815</Words>
  <Application>Microsoft Office PowerPoint</Application>
  <PresentationFormat>On-screen Show (16:9)</PresentationFormat>
  <Paragraphs>91</Paragraphs>
  <Slides>14</Slides>
  <Notes>12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14</vt:i4>
      </vt:variant>
    </vt:vector>
  </HeadingPairs>
  <TitlesOfParts>
    <vt:vector size="28" baseType="lpstr">
      <vt:lpstr>Trade Gothic Inline</vt:lpstr>
      <vt:lpstr>Proxima Nova Semibold</vt:lpstr>
      <vt:lpstr>Arial Rounded MT Bold</vt:lpstr>
      <vt:lpstr>Roboto Condensed Light</vt:lpstr>
      <vt:lpstr>Courier New</vt:lpstr>
      <vt:lpstr>Fira Sans Condensed</vt:lpstr>
      <vt:lpstr>Anaheim</vt:lpstr>
      <vt:lpstr>Arial</vt:lpstr>
      <vt:lpstr>Algerian</vt:lpstr>
      <vt:lpstr>Fira Sans Condensed Light</vt:lpstr>
      <vt:lpstr>Wingdings</vt:lpstr>
      <vt:lpstr>Rajdhani</vt:lpstr>
      <vt:lpstr>Times New Roman</vt:lpstr>
      <vt:lpstr>AI Tech Agency Infographics by Slidesgo</vt:lpstr>
      <vt:lpstr>VIRTUAL     DESKTOP          ASSISTANT</vt:lpstr>
      <vt:lpstr>INTRODUCTION </vt:lpstr>
      <vt:lpstr>ABSTRACT </vt:lpstr>
      <vt:lpstr>PowerPoint Presentation</vt:lpstr>
      <vt:lpstr>OBJECTIVES</vt:lpstr>
      <vt:lpstr>REQUIREMENT SPECIFICATION</vt:lpstr>
      <vt:lpstr>FLOW CHART</vt:lpstr>
      <vt:lpstr>PowerPoint Presentation</vt:lpstr>
      <vt:lpstr>PowerPoint Presentation</vt:lpstr>
      <vt:lpstr>IMAGE</vt:lpstr>
      <vt:lpstr>PowerPoint Presentation</vt:lpstr>
      <vt:lpstr>VOICE ASSISTANT GROWTH</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ON REAL-TIME OBJECT DETECTION USING PYTHON</dc:title>
  <dc:creator>H M Mithun Gupta</dc:creator>
  <cp:lastModifiedBy>varun N K</cp:lastModifiedBy>
  <cp:revision>25</cp:revision>
  <dcterms:modified xsi:type="dcterms:W3CDTF">2023-08-19T10:04:41Z</dcterms:modified>
</cp:coreProperties>
</file>